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 id="2147483862" r:id="rId2"/>
  </p:sldMasterIdLst>
  <p:notesMasterIdLst>
    <p:notesMasterId r:id="rId23"/>
  </p:notesMasterIdLst>
  <p:sldIdLst>
    <p:sldId id="256" r:id="rId3"/>
    <p:sldId id="260" r:id="rId4"/>
    <p:sldId id="261" r:id="rId5"/>
    <p:sldId id="262" r:id="rId6"/>
    <p:sldId id="257" r:id="rId7"/>
    <p:sldId id="259" r:id="rId8"/>
    <p:sldId id="276" r:id="rId9"/>
    <p:sldId id="277" r:id="rId10"/>
    <p:sldId id="264" r:id="rId11"/>
    <p:sldId id="270" r:id="rId12"/>
    <p:sldId id="266" r:id="rId13"/>
    <p:sldId id="265" r:id="rId14"/>
    <p:sldId id="278" r:id="rId15"/>
    <p:sldId id="279" r:id="rId16"/>
    <p:sldId id="275" r:id="rId17"/>
    <p:sldId id="274" r:id="rId18"/>
    <p:sldId id="258" r:id="rId19"/>
    <p:sldId id="272" r:id="rId20"/>
    <p:sldId id="271"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ED261-EAC8-C2F5-7461-F9ADA5187B9D}" v="1" dt="2024-12-12T06:27:02.970"/>
    <p1510:client id="{EA71B338-C9BE-E095-39CC-08CA835E58C7}" v="182" dt="2024-12-12T06:59:00.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3DFDE-7D42-4C74-BA32-6659DF17843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9CE3A6D-3CC0-4EEC-8FB4-EB68F2CA218F}">
      <dgm:prSet custT="1"/>
      <dgm:spPr/>
      <dgm:t>
        <a:bodyPr/>
        <a:lstStyle/>
        <a:p>
          <a:r>
            <a:rPr lang="en-US" sz="2400" b="1"/>
            <a:t>A CENTRAL, CLIENT-FRIENDLY PLATFORM</a:t>
          </a:r>
          <a:endParaRPr lang="en-US" sz="2400"/>
        </a:p>
      </dgm:t>
    </dgm:pt>
    <dgm:pt modelId="{2C0CF33E-4960-4476-B8E6-053DFFD7B7CD}" type="parTrans" cxnId="{59B0FED2-1496-44F3-B0C4-947CFB223196}">
      <dgm:prSet/>
      <dgm:spPr/>
      <dgm:t>
        <a:bodyPr/>
        <a:lstStyle/>
        <a:p>
          <a:endParaRPr lang="en-US"/>
        </a:p>
      </dgm:t>
    </dgm:pt>
    <dgm:pt modelId="{D32261B9-D2F2-488D-9E49-E3AA3F1C2311}" type="sibTrans" cxnId="{59B0FED2-1496-44F3-B0C4-947CFB223196}">
      <dgm:prSet/>
      <dgm:spPr/>
      <dgm:t>
        <a:bodyPr/>
        <a:lstStyle/>
        <a:p>
          <a:endParaRPr lang="en-US"/>
        </a:p>
      </dgm:t>
    </dgm:pt>
    <dgm:pt modelId="{85DF6CFB-855B-4583-BC1D-5C6E24F4ED51}">
      <dgm:prSet/>
      <dgm:spPr/>
      <dgm:t>
        <a:bodyPr/>
        <a:lstStyle/>
        <a:p>
          <a:r>
            <a:rPr lang="en-US" b="1"/>
            <a:t>Transparent, Informed Decision-Making</a:t>
          </a:r>
          <a:r>
            <a:rPr lang="en-US"/>
            <a:t>:</a:t>
          </a:r>
        </a:p>
      </dgm:t>
    </dgm:pt>
    <dgm:pt modelId="{1F4937D6-EC24-4A47-93C3-25C5EBEF828D}" type="parTrans" cxnId="{A856A7ED-38BB-470E-92A1-943221D17DF8}">
      <dgm:prSet/>
      <dgm:spPr/>
      <dgm:t>
        <a:bodyPr/>
        <a:lstStyle/>
        <a:p>
          <a:endParaRPr lang="en-US"/>
        </a:p>
      </dgm:t>
    </dgm:pt>
    <dgm:pt modelId="{B0251A06-5CB3-479F-8F53-D330049B26F3}" type="sibTrans" cxnId="{A856A7ED-38BB-470E-92A1-943221D17DF8}">
      <dgm:prSet/>
      <dgm:spPr/>
      <dgm:t>
        <a:bodyPr/>
        <a:lstStyle/>
        <a:p>
          <a:endParaRPr lang="en-US"/>
        </a:p>
      </dgm:t>
    </dgm:pt>
    <dgm:pt modelId="{4C08A5C2-D34F-4857-824A-17ECC5CFCA90}">
      <dgm:prSet/>
      <dgm:spPr/>
      <dgm:t>
        <a:bodyPr/>
        <a:lstStyle/>
        <a:p>
          <a:r>
            <a:rPr lang="en-US" b="1"/>
            <a:t>offering transparent cost breakdowns</a:t>
          </a:r>
          <a:endParaRPr lang="en-US"/>
        </a:p>
      </dgm:t>
    </dgm:pt>
    <dgm:pt modelId="{2963A34F-092F-4AE9-A70B-83F2739CEB11}" type="parTrans" cxnId="{34E023EA-3683-49F1-980E-56FCD1C0DF2F}">
      <dgm:prSet/>
      <dgm:spPr/>
      <dgm:t>
        <a:bodyPr/>
        <a:lstStyle/>
        <a:p>
          <a:endParaRPr lang="en-US"/>
        </a:p>
      </dgm:t>
    </dgm:pt>
    <dgm:pt modelId="{3A7AFDB0-7E2D-4301-927A-C556E92E800D}" type="sibTrans" cxnId="{34E023EA-3683-49F1-980E-56FCD1C0DF2F}">
      <dgm:prSet/>
      <dgm:spPr/>
      <dgm:t>
        <a:bodyPr/>
        <a:lstStyle/>
        <a:p>
          <a:endParaRPr lang="en-US"/>
        </a:p>
      </dgm:t>
    </dgm:pt>
    <dgm:pt modelId="{E207B7B0-7711-4244-A30D-04B049C62D4B}">
      <dgm:prSet/>
      <dgm:spPr/>
      <dgm:t>
        <a:bodyPr/>
        <a:lstStyle/>
        <a:p>
          <a:r>
            <a:rPr lang="en-US" b="1"/>
            <a:t>End-to-End Project Optimization</a:t>
          </a:r>
          <a:endParaRPr lang="en-US"/>
        </a:p>
      </dgm:t>
    </dgm:pt>
    <dgm:pt modelId="{BC9E46FD-FC20-4902-9085-49DD0E1E4F11}" type="parTrans" cxnId="{59B7799C-6DB8-48B5-BFA8-C3979DBF2DC5}">
      <dgm:prSet/>
      <dgm:spPr/>
      <dgm:t>
        <a:bodyPr/>
        <a:lstStyle/>
        <a:p>
          <a:endParaRPr lang="en-US"/>
        </a:p>
      </dgm:t>
    </dgm:pt>
    <dgm:pt modelId="{F85F6EE3-F15F-443D-BFF0-331CD4185AF6}" type="sibTrans" cxnId="{59B7799C-6DB8-48B5-BFA8-C3979DBF2DC5}">
      <dgm:prSet/>
      <dgm:spPr/>
      <dgm:t>
        <a:bodyPr/>
        <a:lstStyle/>
        <a:p>
          <a:endParaRPr lang="en-US"/>
        </a:p>
      </dgm:t>
    </dgm:pt>
    <dgm:pt modelId="{4F92F4A6-A8DD-4F8B-98C0-9976DA786949}">
      <dgm:prSet/>
      <dgm:spPr/>
      <dgm:t>
        <a:bodyPr/>
        <a:lstStyle/>
        <a:p>
          <a:r>
            <a:rPr lang="en-US" b="1"/>
            <a:t>tool bridges these steps into one streamlined system</a:t>
          </a:r>
          <a:endParaRPr lang="en-US"/>
        </a:p>
      </dgm:t>
    </dgm:pt>
    <dgm:pt modelId="{7A942DB7-A222-416F-962F-1008949AD7D8}" type="parTrans" cxnId="{E25DA0B0-5E83-4FAE-86C6-DCDC06B2BD63}">
      <dgm:prSet/>
      <dgm:spPr/>
      <dgm:t>
        <a:bodyPr/>
        <a:lstStyle/>
        <a:p>
          <a:endParaRPr lang="en-US"/>
        </a:p>
      </dgm:t>
    </dgm:pt>
    <dgm:pt modelId="{E9978533-DA35-49E2-91D3-ED18C6B36E66}" type="sibTrans" cxnId="{E25DA0B0-5E83-4FAE-86C6-DCDC06B2BD63}">
      <dgm:prSet/>
      <dgm:spPr/>
      <dgm:t>
        <a:bodyPr/>
        <a:lstStyle/>
        <a:p>
          <a:endParaRPr lang="en-US"/>
        </a:p>
      </dgm:t>
    </dgm:pt>
    <dgm:pt modelId="{DE25FF1C-D375-4092-B8B0-1CFF826F803C}">
      <dgm:prSet/>
      <dgm:spPr/>
      <dgm:t>
        <a:bodyPr/>
        <a:lstStyle/>
        <a:p>
          <a:r>
            <a:rPr lang="en-US" b="1"/>
            <a:t>Adaptive Learning</a:t>
          </a:r>
          <a:endParaRPr lang="en-US"/>
        </a:p>
      </dgm:t>
    </dgm:pt>
    <dgm:pt modelId="{6D3B90B4-7CDA-43C0-B76F-867C23170990}" type="parTrans" cxnId="{1E1A5522-61BA-4506-9B5A-31441B9B6D46}">
      <dgm:prSet/>
      <dgm:spPr/>
      <dgm:t>
        <a:bodyPr/>
        <a:lstStyle/>
        <a:p>
          <a:endParaRPr lang="en-US"/>
        </a:p>
      </dgm:t>
    </dgm:pt>
    <dgm:pt modelId="{B9AF5AED-FCD7-48AF-A9D7-13F518479275}" type="sibTrans" cxnId="{1E1A5522-61BA-4506-9B5A-31441B9B6D46}">
      <dgm:prSet/>
      <dgm:spPr/>
      <dgm:t>
        <a:bodyPr/>
        <a:lstStyle/>
        <a:p>
          <a:endParaRPr lang="en-US"/>
        </a:p>
      </dgm:t>
    </dgm:pt>
    <dgm:pt modelId="{61FD5A51-C430-474C-9A75-02109961D825}">
      <dgm:prSet/>
      <dgm:spPr/>
      <dgm:t>
        <a:bodyPr/>
        <a:lstStyle/>
        <a:p>
          <a:r>
            <a:rPr lang="en-US" b="1"/>
            <a:t>tool would continually learn from each project</a:t>
          </a:r>
          <a:endParaRPr lang="en-US"/>
        </a:p>
      </dgm:t>
    </dgm:pt>
    <dgm:pt modelId="{F2759F97-184D-4B5B-AAE8-1F851C63A0DD}" type="parTrans" cxnId="{BCE9B3FC-954D-40A2-A586-3252E6EF1739}">
      <dgm:prSet/>
      <dgm:spPr/>
      <dgm:t>
        <a:bodyPr/>
        <a:lstStyle/>
        <a:p>
          <a:endParaRPr lang="en-US"/>
        </a:p>
      </dgm:t>
    </dgm:pt>
    <dgm:pt modelId="{1C07D50E-A7B1-46AE-90ED-7D956A3CAFCA}" type="sibTrans" cxnId="{BCE9B3FC-954D-40A2-A586-3252E6EF1739}">
      <dgm:prSet/>
      <dgm:spPr/>
      <dgm:t>
        <a:bodyPr/>
        <a:lstStyle/>
        <a:p>
          <a:endParaRPr lang="en-US"/>
        </a:p>
      </dgm:t>
    </dgm:pt>
    <dgm:pt modelId="{94162F42-3F0C-4A39-8A6B-F97AE79AE622}" type="pres">
      <dgm:prSet presAssocID="{BB23DFDE-7D42-4C74-BA32-6659DF178435}" presName="outerComposite" presStyleCnt="0">
        <dgm:presLayoutVars>
          <dgm:chMax val="5"/>
          <dgm:dir/>
          <dgm:resizeHandles val="exact"/>
        </dgm:presLayoutVars>
      </dgm:prSet>
      <dgm:spPr/>
    </dgm:pt>
    <dgm:pt modelId="{708BA432-6B99-43F9-B6A7-2515720A3DA3}" type="pres">
      <dgm:prSet presAssocID="{BB23DFDE-7D42-4C74-BA32-6659DF178435}" presName="dummyMaxCanvas" presStyleCnt="0">
        <dgm:presLayoutVars/>
      </dgm:prSet>
      <dgm:spPr/>
    </dgm:pt>
    <dgm:pt modelId="{A3412163-FEA4-4D88-B67E-E1CD7690288A}" type="pres">
      <dgm:prSet presAssocID="{BB23DFDE-7D42-4C74-BA32-6659DF178435}" presName="FourNodes_1" presStyleLbl="node1" presStyleIdx="0" presStyleCnt="4">
        <dgm:presLayoutVars>
          <dgm:bulletEnabled val="1"/>
        </dgm:presLayoutVars>
      </dgm:prSet>
      <dgm:spPr/>
    </dgm:pt>
    <dgm:pt modelId="{07C77C55-9BFC-443D-9C76-343364757F48}" type="pres">
      <dgm:prSet presAssocID="{BB23DFDE-7D42-4C74-BA32-6659DF178435}" presName="FourNodes_2" presStyleLbl="node1" presStyleIdx="1" presStyleCnt="4">
        <dgm:presLayoutVars>
          <dgm:bulletEnabled val="1"/>
        </dgm:presLayoutVars>
      </dgm:prSet>
      <dgm:spPr/>
    </dgm:pt>
    <dgm:pt modelId="{730392DB-CC0E-42D0-ABA3-F76D32D57334}" type="pres">
      <dgm:prSet presAssocID="{BB23DFDE-7D42-4C74-BA32-6659DF178435}" presName="FourNodes_3" presStyleLbl="node1" presStyleIdx="2" presStyleCnt="4">
        <dgm:presLayoutVars>
          <dgm:bulletEnabled val="1"/>
        </dgm:presLayoutVars>
      </dgm:prSet>
      <dgm:spPr/>
    </dgm:pt>
    <dgm:pt modelId="{965145B9-775D-4C3E-AB7D-82A202A67D13}" type="pres">
      <dgm:prSet presAssocID="{BB23DFDE-7D42-4C74-BA32-6659DF178435}" presName="FourNodes_4" presStyleLbl="node1" presStyleIdx="3" presStyleCnt="4">
        <dgm:presLayoutVars>
          <dgm:bulletEnabled val="1"/>
        </dgm:presLayoutVars>
      </dgm:prSet>
      <dgm:spPr/>
    </dgm:pt>
    <dgm:pt modelId="{834A16DF-58EB-4527-AAF8-8937D582B7CC}" type="pres">
      <dgm:prSet presAssocID="{BB23DFDE-7D42-4C74-BA32-6659DF178435}" presName="FourConn_1-2" presStyleLbl="fgAccFollowNode1" presStyleIdx="0" presStyleCnt="3">
        <dgm:presLayoutVars>
          <dgm:bulletEnabled val="1"/>
        </dgm:presLayoutVars>
      </dgm:prSet>
      <dgm:spPr/>
    </dgm:pt>
    <dgm:pt modelId="{C8A45324-424D-4FB6-BA4B-99CC27F3CBF5}" type="pres">
      <dgm:prSet presAssocID="{BB23DFDE-7D42-4C74-BA32-6659DF178435}" presName="FourConn_2-3" presStyleLbl="fgAccFollowNode1" presStyleIdx="1" presStyleCnt="3">
        <dgm:presLayoutVars>
          <dgm:bulletEnabled val="1"/>
        </dgm:presLayoutVars>
      </dgm:prSet>
      <dgm:spPr/>
    </dgm:pt>
    <dgm:pt modelId="{447BD541-E1D3-43B1-A58B-3AEFA5CB0E94}" type="pres">
      <dgm:prSet presAssocID="{BB23DFDE-7D42-4C74-BA32-6659DF178435}" presName="FourConn_3-4" presStyleLbl="fgAccFollowNode1" presStyleIdx="2" presStyleCnt="3">
        <dgm:presLayoutVars>
          <dgm:bulletEnabled val="1"/>
        </dgm:presLayoutVars>
      </dgm:prSet>
      <dgm:spPr/>
    </dgm:pt>
    <dgm:pt modelId="{B0B4C14B-AE52-4961-BA1D-E8A159A1497D}" type="pres">
      <dgm:prSet presAssocID="{BB23DFDE-7D42-4C74-BA32-6659DF178435}" presName="FourNodes_1_text" presStyleLbl="node1" presStyleIdx="3" presStyleCnt="4">
        <dgm:presLayoutVars>
          <dgm:bulletEnabled val="1"/>
        </dgm:presLayoutVars>
      </dgm:prSet>
      <dgm:spPr/>
    </dgm:pt>
    <dgm:pt modelId="{8D515CC0-0325-48C0-A141-F544648C8D63}" type="pres">
      <dgm:prSet presAssocID="{BB23DFDE-7D42-4C74-BA32-6659DF178435}" presName="FourNodes_2_text" presStyleLbl="node1" presStyleIdx="3" presStyleCnt="4">
        <dgm:presLayoutVars>
          <dgm:bulletEnabled val="1"/>
        </dgm:presLayoutVars>
      </dgm:prSet>
      <dgm:spPr/>
    </dgm:pt>
    <dgm:pt modelId="{11F44993-919B-4886-86AC-0BC32FF925B7}" type="pres">
      <dgm:prSet presAssocID="{BB23DFDE-7D42-4C74-BA32-6659DF178435}" presName="FourNodes_3_text" presStyleLbl="node1" presStyleIdx="3" presStyleCnt="4">
        <dgm:presLayoutVars>
          <dgm:bulletEnabled val="1"/>
        </dgm:presLayoutVars>
      </dgm:prSet>
      <dgm:spPr/>
    </dgm:pt>
    <dgm:pt modelId="{F3900DEB-F030-45B2-89DF-48B6664CCF9B}" type="pres">
      <dgm:prSet presAssocID="{BB23DFDE-7D42-4C74-BA32-6659DF178435}" presName="FourNodes_4_text" presStyleLbl="node1" presStyleIdx="3" presStyleCnt="4">
        <dgm:presLayoutVars>
          <dgm:bulletEnabled val="1"/>
        </dgm:presLayoutVars>
      </dgm:prSet>
      <dgm:spPr/>
    </dgm:pt>
  </dgm:ptLst>
  <dgm:cxnLst>
    <dgm:cxn modelId="{08707B14-D3C5-436F-810F-A869DF24D8D7}" type="presOf" srcId="{85DF6CFB-855B-4583-BC1D-5C6E24F4ED51}" destId="{07C77C55-9BFC-443D-9C76-343364757F48}" srcOrd="0" destOrd="0" presId="urn:microsoft.com/office/officeart/2005/8/layout/vProcess5"/>
    <dgm:cxn modelId="{79AB8915-4C46-4846-9590-C134B4FB8FE6}" type="presOf" srcId="{D32261B9-D2F2-488D-9E49-E3AA3F1C2311}" destId="{834A16DF-58EB-4527-AAF8-8937D582B7CC}" srcOrd="0" destOrd="0" presId="urn:microsoft.com/office/officeart/2005/8/layout/vProcess5"/>
    <dgm:cxn modelId="{16DD9F1D-12CB-4CA0-BDAE-09D496E8305A}" type="presOf" srcId="{E9CE3A6D-3CC0-4EEC-8FB4-EB68F2CA218F}" destId="{B0B4C14B-AE52-4961-BA1D-E8A159A1497D}" srcOrd="1" destOrd="0" presId="urn:microsoft.com/office/officeart/2005/8/layout/vProcess5"/>
    <dgm:cxn modelId="{1E1A5522-61BA-4506-9B5A-31441B9B6D46}" srcId="{BB23DFDE-7D42-4C74-BA32-6659DF178435}" destId="{DE25FF1C-D375-4092-B8B0-1CFF826F803C}" srcOrd="3" destOrd="0" parTransId="{6D3B90B4-7CDA-43C0-B76F-867C23170990}" sibTransId="{B9AF5AED-FCD7-48AF-A9D7-13F518479275}"/>
    <dgm:cxn modelId="{9E6AC332-7080-4D49-B17F-A1180E289685}" type="presOf" srcId="{85DF6CFB-855B-4583-BC1D-5C6E24F4ED51}" destId="{8D515CC0-0325-48C0-A141-F544648C8D63}" srcOrd="1" destOrd="0" presId="urn:microsoft.com/office/officeart/2005/8/layout/vProcess5"/>
    <dgm:cxn modelId="{D0E5F039-8E03-42AB-ABC0-003ABC16D41C}" type="presOf" srcId="{E207B7B0-7711-4244-A30D-04B049C62D4B}" destId="{11F44993-919B-4886-86AC-0BC32FF925B7}" srcOrd="1" destOrd="0" presId="urn:microsoft.com/office/officeart/2005/8/layout/vProcess5"/>
    <dgm:cxn modelId="{76F3A969-7823-4BC7-AB4F-4F7D09D549B8}" type="presOf" srcId="{E9CE3A6D-3CC0-4EEC-8FB4-EB68F2CA218F}" destId="{A3412163-FEA4-4D88-B67E-E1CD7690288A}" srcOrd="0" destOrd="0" presId="urn:microsoft.com/office/officeart/2005/8/layout/vProcess5"/>
    <dgm:cxn modelId="{01351472-BABC-4C94-9557-4E18B07A4506}" type="presOf" srcId="{4C08A5C2-D34F-4857-824A-17ECC5CFCA90}" destId="{8D515CC0-0325-48C0-A141-F544648C8D63}" srcOrd="1" destOrd="1" presId="urn:microsoft.com/office/officeart/2005/8/layout/vProcess5"/>
    <dgm:cxn modelId="{D55BDA55-EB05-4971-8CD4-E06CE56C2C82}" type="presOf" srcId="{F85F6EE3-F15F-443D-BFF0-331CD4185AF6}" destId="{447BD541-E1D3-43B1-A58B-3AEFA5CB0E94}" srcOrd="0" destOrd="0" presId="urn:microsoft.com/office/officeart/2005/8/layout/vProcess5"/>
    <dgm:cxn modelId="{81B0F555-6266-4123-9F88-F59A8DEB15F7}" type="presOf" srcId="{E207B7B0-7711-4244-A30D-04B049C62D4B}" destId="{730392DB-CC0E-42D0-ABA3-F76D32D57334}" srcOrd="0" destOrd="0" presId="urn:microsoft.com/office/officeart/2005/8/layout/vProcess5"/>
    <dgm:cxn modelId="{B7A7608D-3128-425F-A96A-083D4EA3A633}" type="presOf" srcId="{DE25FF1C-D375-4092-B8B0-1CFF826F803C}" destId="{F3900DEB-F030-45B2-89DF-48B6664CCF9B}" srcOrd="1" destOrd="0" presId="urn:microsoft.com/office/officeart/2005/8/layout/vProcess5"/>
    <dgm:cxn modelId="{59B7799C-6DB8-48B5-BFA8-C3979DBF2DC5}" srcId="{BB23DFDE-7D42-4C74-BA32-6659DF178435}" destId="{E207B7B0-7711-4244-A30D-04B049C62D4B}" srcOrd="2" destOrd="0" parTransId="{BC9E46FD-FC20-4902-9085-49DD0E1E4F11}" sibTransId="{F85F6EE3-F15F-443D-BFF0-331CD4185AF6}"/>
    <dgm:cxn modelId="{69B6119F-4E70-454A-B0BD-01FEC7BEB31B}" type="presOf" srcId="{4F92F4A6-A8DD-4F8B-98C0-9976DA786949}" destId="{11F44993-919B-4886-86AC-0BC32FF925B7}" srcOrd="1" destOrd="1" presId="urn:microsoft.com/office/officeart/2005/8/layout/vProcess5"/>
    <dgm:cxn modelId="{E25DA0B0-5E83-4FAE-86C6-DCDC06B2BD63}" srcId="{E207B7B0-7711-4244-A30D-04B049C62D4B}" destId="{4F92F4A6-A8DD-4F8B-98C0-9976DA786949}" srcOrd="0" destOrd="0" parTransId="{7A942DB7-A222-416F-962F-1008949AD7D8}" sibTransId="{E9978533-DA35-49E2-91D3-ED18C6B36E66}"/>
    <dgm:cxn modelId="{2B3F39BE-DD55-47EB-BB02-23783870005C}" type="presOf" srcId="{4F92F4A6-A8DD-4F8B-98C0-9976DA786949}" destId="{730392DB-CC0E-42D0-ABA3-F76D32D57334}" srcOrd="0" destOrd="1" presId="urn:microsoft.com/office/officeart/2005/8/layout/vProcess5"/>
    <dgm:cxn modelId="{5867E9C3-DD66-4A44-81FE-1EB1113C47DA}" type="presOf" srcId="{BB23DFDE-7D42-4C74-BA32-6659DF178435}" destId="{94162F42-3F0C-4A39-8A6B-F97AE79AE622}" srcOrd="0" destOrd="0" presId="urn:microsoft.com/office/officeart/2005/8/layout/vProcess5"/>
    <dgm:cxn modelId="{9574F6D1-56AB-4C2F-B754-AF4EA619629F}" type="presOf" srcId="{61FD5A51-C430-474C-9A75-02109961D825}" destId="{965145B9-775D-4C3E-AB7D-82A202A67D13}" srcOrd="0" destOrd="1" presId="urn:microsoft.com/office/officeart/2005/8/layout/vProcess5"/>
    <dgm:cxn modelId="{59B0FED2-1496-44F3-B0C4-947CFB223196}" srcId="{BB23DFDE-7D42-4C74-BA32-6659DF178435}" destId="{E9CE3A6D-3CC0-4EEC-8FB4-EB68F2CA218F}" srcOrd="0" destOrd="0" parTransId="{2C0CF33E-4960-4476-B8E6-053DFFD7B7CD}" sibTransId="{D32261B9-D2F2-488D-9E49-E3AA3F1C2311}"/>
    <dgm:cxn modelId="{43A733DC-11B1-47E7-95F3-C5196CB468D7}" type="presOf" srcId="{B0251A06-5CB3-479F-8F53-D330049B26F3}" destId="{C8A45324-424D-4FB6-BA4B-99CC27F3CBF5}" srcOrd="0" destOrd="0" presId="urn:microsoft.com/office/officeart/2005/8/layout/vProcess5"/>
    <dgm:cxn modelId="{0C0B53DC-530A-4C38-8EC6-DB4125975A62}" type="presOf" srcId="{61FD5A51-C430-474C-9A75-02109961D825}" destId="{F3900DEB-F030-45B2-89DF-48B6664CCF9B}" srcOrd="1" destOrd="1" presId="urn:microsoft.com/office/officeart/2005/8/layout/vProcess5"/>
    <dgm:cxn modelId="{84D828DD-7B78-4633-A4FE-03381464EFEC}" type="presOf" srcId="{DE25FF1C-D375-4092-B8B0-1CFF826F803C}" destId="{965145B9-775D-4C3E-AB7D-82A202A67D13}" srcOrd="0" destOrd="0" presId="urn:microsoft.com/office/officeart/2005/8/layout/vProcess5"/>
    <dgm:cxn modelId="{34E023EA-3683-49F1-980E-56FCD1C0DF2F}" srcId="{85DF6CFB-855B-4583-BC1D-5C6E24F4ED51}" destId="{4C08A5C2-D34F-4857-824A-17ECC5CFCA90}" srcOrd="0" destOrd="0" parTransId="{2963A34F-092F-4AE9-A70B-83F2739CEB11}" sibTransId="{3A7AFDB0-7E2D-4301-927A-C556E92E800D}"/>
    <dgm:cxn modelId="{A856A7ED-38BB-470E-92A1-943221D17DF8}" srcId="{BB23DFDE-7D42-4C74-BA32-6659DF178435}" destId="{85DF6CFB-855B-4583-BC1D-5C6E24F4ED51}" srcOrd="1" destOrd="0" parTransId="{1F4937D6-EC24-4A47-93C3-25C5EBEF828D}" sibTransId="{B0251A06-5CB3-479F-8F53-D330049B26F3}"/>
    <dgm:cxn modelId="{BCE9B3FC-954D-40A2-A586-3252E6EF1739}" srcId="{DE25FF1C-D375-4092-B8B0-1CFF826F803C}" destId="{61FD5A51-C430-474C-9A75-02109961D825}" srcOrd="0" destOrd="0" parTransId="{F2759F97-184D-4B5B-AAE8-1F851C63A0DD}" sibTransId="{1C07D50E-A7B1-46AE-90ED-7D956A3CAFCA}"/>
    <dgm:cxn modelId="{8349D7FD-7225-4CE2-ABA0-813D13E6077C}" type="presOf" srcId="{4C08A5C2-D34F-4857-824A-17ECC5CFCA90}" destId="{07C77C55-9BFC-443D-9C76-343364757F48}" srcOrd="0" destOrd="1" presId="urn:microsoft.com/office/officeart/2005/8/layout/vProcess5"/>
    <dgm:cxn modelId="{99B2155D-E2F4-46D0-99FA-2D4CE5770597}" type="presParOf" srcId="{94162F42-3F0C-4A39-8A6B-F97AE79AE622}" destId="{708BA432-6B99-43F9-B6A7-2515720A3DA3}" srcOrd="0" destOrd="0" presId="urn:microsoft.com/office/officeart/2005/8/layout/vProcess5"/>
    <dgm:cxn modelId="{7B259A69-0A90-4773-ADC9-13BFDBF629C6}" type="presParOf" srcId="{94162F42-3F0C-4A39-8A6B-F97AE79AE622}" destId="{A3412163-FEA4-4D88-B67E-E1CD7690288A}" srcOrd="1" destOrd="0" presId="urn:microsoft.com/office/officeart/2005/8/layout/vProcess5"/>
    <dgm:cxn modelId="{F756A4DA-D304-4D63-8DF1-820333589BED}" type="presParOf" srcId="{94162F42-3F0C-4A39-8A6B-F97AE79AE622}" destId="{07C77C55-9BFC-443D-9C76-343364757F48}" srcOrd="2" destOrd="0" presId="urn:microsoft.com/office/officeart/2005/8/layout/vProcess5"/>
    <dgm:cxn modelId="{C24B9CC5-BC7A-41C2-A464-74DFC1B5BB78}" type="presParOf" srcId="{94162F42-3F0C-4A39-8A6B-F97AE79AE622}" destId="{730392DB-CC0E-42D0-ABA3-F76D32D57334}" srcOrd="3" destOrd="0" presId="urn:microsoft.com/office/officeart/2005/8/layout/vProcess5"/>
    <dgm:cxn modelId="{E7A705F2-E427-47A7-B230-5D37DB35704A}" type="presParOf" srcId="{94162F42-3F0C-4A39-8A6B-F97AE79AE622}" destId="{965145B9-775D-4C3E-AB7D-82A202A67D13}" srcOrd="4" destOrd="0" presId="urn:microsoft.com/office/officeart/2005/8/layout/vProcess5"/>
    <dgm:cxn modelId="{BC7E650E-0ADC-4CCF-A72A-8689F7D72A8A}" type="presParOf" srcId="{94162F42-3F0C-4A39-8A6B-F97AE79AE622}" destId="{834A16DF-58EB-4527-AAF8-8937D582B7CC}" srcOrd="5" destOrd="0" presId="urn:microsoft.com/office/officeart/2005/8/layout/vProcess5"/>
    <dgm:cxn modelId="{7CF35BAB-499D-492C-8B1E-E6EBD949DBCA}" type="presParOf" srcId="{94162F42-3F0C-4A39-8A6B-F97AE79AE622}" destId="{C8A45324-424D-4FB6-BA4B-99CC27F3CBF5}" srcOrd="6" destOrd="0" presId="urn:microsoft.com/office/officeart/2005/8/layout/vProcess5"/>
    <dgm:cxn modelId="{6E03B34C-B501-44D2-B5EE-A19929769BD5}" type="presParOf" srcId="{94162F42-3F0C-4A39-8A6B-F97AE79AE622}" destId="{447BD541-E1D3-43B1-A58B-3AEFA5CB0E94}" srcOrd="7" destOrd="0" presId="urn:microsoft.com/office/officeart/2005/8/layout/vProcess5"/>
    <dgm:cxn modelId="{CF24D5C7-0D5C-44A7-BB92-EC258BB28299}" type="presParOf" srcId="{94162F42-3F0C-4A39-8A6B-F97AE79AE622}" destId="{B0B4C14B-AE52-4961-BA1D-E8A159A1497D}" srcOrd="8" destOrd="0" presId="urn:microsoft.com/office/officeart/2005/8/layout/vProcess5"/>
    <dgm:cxn modelId="{92DD1C2E-0AD3-4D2C-AAC2-E7D5C74DB65D}" type="presParOf" srcId="{94162F42-3F0C-4A39-8A6B-F97AE79AE622}" destId="{8D515CC0-0325-48C0-A141-F544648C8D63}" srcOrd="9" destOrd="0" presId="urn:microsoft.com/office/officeart/2005/8/layout/vProcess5"/>
    <dgm:cxn modelId="{A7606962-7530-4B74-A754-29B2EF49B27D}" type="presParOf" srcId="{94162F42-3F0C-4A39-8A6B-F97AE79AE622}" destId="{11F44993-919B-4886-86AC-0BC32FF925B7}" srcOrd="10" destOrd="0" presId="urn:microsoft.com/office/officeart/2005/8/layout/vProcess5"/>
    <dgm:cxn modelId="{C0EAEB96-877B-44FC-AB4D-6564B2A9AECF}" type="presParOf" srcId="{94162F42-3F0C-4A39-8A6B-F97AE79AE622}" destId="{F3900DEB-F030-45B2-89DF-48B6664CCF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12163-FEA4-4D88-B67E-E1CD7690288A}">
      <dsp:nvSpPr>
        <dsp:cNvPr id="0" name=""/>
        <dsp:cNvSpPr/>
      </dsp:nvSpPr>
      <dsp:spPr>
        <a:xfrm>
          <a:off x="0" y="0"/>
          <a:ext cx="7390129" cy="838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A CENTRAL, CLIENT-FRIENDLY PLATFORM</a:t>
          </a:r>
          <a:endParaRPr lang="en-US" sz="2400" kern="1200"/>
        </a:p>
      </dsp:txBody>
      <dsp:txXfrm>
        <a:off x="24550" y="24550"/>
        <a:ext cx="6414818" cy="789100"/>
      </dsp:txXfrm>
    </dsp:sp>
    <dsp:sp modelId="{07C77C55-9BFC-443D-9C76-343364757F48}">
      <dsp:nvSpPr>
        <dsp:cNvPr id="0" name=""/>
        <dsp:cNvSpPr/>
      </dsp:nvSpPr>
      <dsp:spPr>
        <a:xfrm>
          <a:off x="618923" y="990600"/>
          <a:ext cx="7390129" cy="838200"/>
        </a:xfrm>
        <a:prstGeom prst="roundRect">
          <a:avLst>
            <a:gd name="adj" fmla="val 10000"/>
          </a:avLst>
        </a:prstGeom>
        <a:solidFill>
          <a:schemeClr val="accent2">
            <a:hueOff val="-367791"/>
            <a:satOff val="5136"/>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Transparent, Informed Decision-Making</a:t>
          </a:r>
          <a:r>
            <a:rPr lang="en-US" sz="2100" kern="1200"/>
            <a:t>:</a:t>
          </a:r>
        </a:p>
        <a:p>
          <a:pPr marL="171450" lvl="1" indent="-171450" algn="l" defTabSz="711200">
            <a:lnSpc>
              <a:spcPct val="90000"/>
            </a:lnSpc>
            <a:spcBef>
              <a:spcPct val="0"/>
            </a:spcBef>
            <a:spcAft>
              <a:spcPct val="15000"/>
            </a:spcAft>
            <a:buChar char="•"/>
          </a:pPr>
          <a:r>
            <a:rPr lang="en-US" sz="1600" b="1" kern="1200"/>
            <a:t>offering transparent cost breakdowns</a:t>
          </a:r>
          <a:endParaRPr lang="en-US" sz="1600" kern="1200"/>
        </a:p>
      </dsp:txBody>
      <dsp:txXfrm>
        <a:off x="643473" y="1015150"/>
        <a:ext cx="6177276" cy="789099"/>
      </dsp:txXfrm>
    </dsp:sp>
    <dsp:sp modelId="{730392DB-CC0E-42D0-ABA3-F76D32D57334}">
      <dsp:nvSpPr>
        <dsp:cNvPr id="0" name=""/>
        <dsp:cNvSpPr/>
      </dsp:nvSpPr>
      <dsp:spPr>
        <a:xfrm>
          <a:off x="1228609" y="1981200"/>
          <a:ext cx="7390129" cy="838200"/>
        </a:xfrm>
        <a:prstGeom prst="roundRect">
          <a:avLst>
            <a:gd name="adj" fmla="val 10000"/>
          </a:avLst>
        </a:prstGeom>
        <a:solidFill>
          <a:schemeClr val="accent2">
            <a:hueOff val="-735582"/>
            <a:satOff val="10272"/>
            <a:lumOff val="-62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End-to-End Project Optimization</a:t>
          </a:r>
          <a:endParaRPr lang="en-US" sz="2100" kern="1200"/>
        </a:p>
        <a:p>
          <a:pPr marL="171450" lvl="1" indent="-171450" algn="l" defTabSz="711200">
            <a:lnSpc>
              <a:spcPct val="90000"/>
            </a:lnSpc>
            <a:spcBef>
              <a:spcPct val="0"/>
            </a:spcBef>
            <a:spcAft>
              <a:spcPct val="15000"/>
            </a:spcAft>
            <a:buChar char="•"/>
          </a:pPr>
          <a:r>
            <a:rPr lang="en-US" sz="1600" b="1" kern="1200"/>
            <a:t>tool bridges these steps into one streamlined system</a:t>
          </a:r>
          <a:endParaRPr lang="en-US" sz="1600" kern="1200"/>
        </a:p>
      </dsp:txBody>
      <dsp:txXfrm>
        <a:off x="1253159" y="2005750"/>
        <a:ext cx="6186513" cy="789099"/>
      </dsp:txXfrm>
    </dsp:sp>
    <dsp:sp modelId="{965145B9-775D-4C3E-AB7D-82A202A67D13}">
      <dsp:nvSpPr>
        <dsp:cNvPr id="0" name=""/>
        <dsp:cNvSpPr/>
      </dsp:nvSpPr>
      <dsp:spPr>
        <a:xfrm>
          <a:off x="1847532" y="2971800"/>
          <a:ext cx="7390129" cy="838200"/>
        </a:xfrm>
        <a:prstGeom prst="roundRect">
          <a:avLst>
            <a:gd name="adj" fmla="val 10000"/>
          </a:avLst>
        </a:prstGeom>
        <a:solidFill>
          <a:schemeClr val="accent2">
            <a:hueOff val="-1103373"/>
            <a:satOff val="15408"/>
            <a:lumOff val="-94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Adaptive Learning</a:t>
          </a:r>
          <a:endParaRPr lang="en-US" sz="2100" kern="1200"/>
        </a:p>
        <a:p>
          <a:pPr marL="171450" lvl="1" indent="-171450" algn="l" defTabSz="711200">
            <a:lnSpc>
              <a:spcPct val="90000"/>
            </a:lnSpc>
            <a:spcBef>
              <a:spcPct val="0"/>
            </a:spcBef>
            <a:spcAft>
              <a:spcPct val="15000"/>
            </a:spcAft>
            <a:buChar char="•"/>
          </a:pPr>
          <a:r>
            <a:rPr lang="en-US" sz="1600" b="1" kern="1200"/>
            <a:t>tool would continually learn from each project</a:t>
          </a:r>
          <a:endParaRPr lang="en-US" sz="1600" kern="1200"/>
        </a:p>
      </dsp:txBody>
      <dsp:txXfrm>
        <a:off x="1872082" y="2996350"/>
        <a:ext cx="6177276" cy="789099"/>
      </dsp:txXfrm>
    </dsp:sp>
    <dsp:sp modelId="{834A16DF-58EB-4527-AAF8-8937D582B7CC}">
      <dsp:nvSpPr>
        <dsp:cNvPr id="0" name=""/>
        <dsp:cNvSpPr/>
      </dsp:nvSpPr>
      <dsp:spPr>
        <a:xfrm>
          <a:off x="6845299" y="641985"/>
          <a:ext cx="544830" cy="54483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967886" y="641985"/>
        <a:ext cx="299656" cy="409985"/>
      </dsp:txXfrm>
    </dsp:sp>
    <dsp:sp modelId="{C8A45324-424D-4FB6-BA4B-99CC27F3CBF5}">
      <dsp:nvSpPr>
        <dsp:cNvPr id="0" name=""/>
        <dsp:cNvSpPr/>
      </dsp:nvSpPr>
      <dsp:spPr>
        <a:xfrm>
          <a:off x="7464222" y="1632584"/>
          <a:ext cx="544830" cy="544830"/>
        </a:xfrm>
        <a:prstGeom prst="downArrow">
          <a:avLst>
            <a:gd name="adj1" fmla="val 55000"/>
            <a:gd name="adj2" fmla="val 45000"/>
          </a:avLst>
        </a:prstGeom>
        <a:solidFill>
          <a:schemeClr val="accent2">
            <a:tint val="40000"/>
            <a:alpha val="90000"/>
            <a:hueOff val="-915057"/>
            <a:satOff val="-3101"/>
            <a:lumOff val="-604"/>
            <a:alphaOff val="0"/>
          </a:schemeClr>
        </a:solidFill>
        <a:ln w="12700" cap="flat" cmpd="sng" algn="ctr">
          <a:solidFill>
            <a:schemeClr val="accent2">
              <a:tint val="40000"/>
              <a:alpha val="90000"/>
              <a:hueOff val="-915057"/>
              <a:satOff val="-3101"/>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86809" y="1632584"/>
        <a:ext cx="299656" cy="409985"/>
      </dsp:txXfrm>
    </dsp:sp>
    <dsp:sp modelId="{447BD541-E1D3-43B1-A58B-3AEFA5CB0E94}">
      <dsp:nvSpPr>
        <dsp:cNvPr id="0" name=""/>
        <dsp:cNvSpPr/>
      </dsp:nvSpPr>
      <dsp:spPr>
        <a:xfrm>
          <a:off x="8073908" y="2623185"/>
          <a:ext cx="544830" cy="544830"/>
        </a:xfrm>
        <a:prstGeom prst="downArrow">
          <a:avLst>
            <a:gd name="adj1" fmla="val 55000"/>
            <a:gd name="adj2" fmla="val 45000"/>
          </a:avLst>
        </a:prstGeom>
        <a:solidFill>
          <a:schemeClr val="accent2">
            <a:tint val="40000"/>
            <a:alpha val="90000"/>
            <a:hueOff val="-1830114"/>
            <a:satOff val="-6201"/>
            <a:lumOff val="-1209"/>
            <a:alphaOff val="0"/>
          </a:schemeClr>
        </a:solidFill>
        <a:ln w="12700" cap="flat" cmpd="sng" algn="ctr">
          <a:solidFill>
            <a:schemeClr val="accent2">
              <a:tint val="40000"/>
              <a:alpha val="90000"/>
              <a:hueOff val="-1830114"/>
              <a:satOff val="-6201"/>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6495" y="2623185"/>
        <a:ext cx="299656" cy="4099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63E9F-00E1-48DE-A4A4-6DC994D2D00D}" type="datetimeFigureOut">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664C-A641-46CF-962D-8E02203E2A2A}" type="slidenum">
              <a:t>‹#›</a:t>
            </a:fld>
            <a:endParaRPr lang="en-US"/>
          </a:p>
        </p:txBody>
      </p:sp>
    </p:spTree>
    <p:extLst>
      <p:ext uri="{BB962C8B-B14F-4D97-AF65-F5344CB8AC3E}">
        <p14:creationId xmlns:p14="http://schemas.microsoft.com/office/powerpoint/2010/main" val="81325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endParaRPr lang="en-US" dirty="0"/>
          </a:p>
          <a:p>
            <a:r>
              <a:rPr lang="en-US" dirty="0"/>
              <a:t>In today’s fast-paced environment, efficiency, cost-effectiveness, and seamless project execution are essential for successful home improvement projects. The integration of artificial intelligence (AI) into project management tools can revolutionize how we approach home improvement tasks, from planning to execution. This presentation outlines the rationale for adopting an AI-powered project management tool tailored for home improvement, highlighting its benefits, features, and potential impact on our organization.</a:t>
            </a:r>
            <a:endParaRPr lang="en-US" dirty="0">
              <a:ea typeface="Calibri"/>
              <a:cs typeface="Calibri"/>
            </a:endParaRPr>
          </a:p>
          <a:p>
            <a:endParaRPr lang="en-US" dirty="0"/>
          </a:p>
          <a:p>
            <a:r>
              <a:rPr lang="en-US" dirty="0"/>
              <a:t>Introduction (Sean):</a:t>
            </a:r>
            <a:endParaRPr lang="en-US" dirty="0">
              <a:ea typeface="Calibri"/>
              <a:cs typeface="Calibri"/>
            </a:endParaRPr>
          </a:p>
          <a:p>
            <a:r>
              <a:rPr lang="en-US" dirty="0"/>
              <a:t>Imagine a world where the home improvement industry is seamlessly managed by a revolutionary AI-powered platform. That's what </a:t>
            </a:r>
            <a:r>
              <a:rPr lang="en-US" dirty="0" err="1"/>
              <a:t>HomeGlow</a:t>
            </a:r>
            <a:r>
              <a:rPr lang="en-US" dirty="0"/>
              <a:t> is building. We're developing a single-click application for comprehensive home renovation projects that leverage cutting-edge technology to streamline the entire process from finding skilled contractors to selecting design and finishes to ordering appliances and materials and even integrating Tesla Optimus for household chores. We are fundamentally transforming the construction landscape.</a:t>
            </a:r>
            <a:endParaRPr lang="en-US" dirty="0">
              <a:ea typeface="Calibri"/>
              <a:cs typeface="Calibri"/>
            </a:endParaRPr>
          </a:p>
          <a:p>
            <a:r>
              <a:rPr lang="en-US" dirty="0"/>
              <a:t>If you’ve ever made renovations to your home, you understand the challenges and frustrations faced when coordinating multiple contractors, managing budgets, and making informed decisions on design and finishes.</a:t>
            </a:r>
            <a:endParaRPr lang="en-US" dirty="0">
              <a:ea typeface="Calibri"/>
              <a:cs typeface="Calibri"/>
            </a:endParaRPr>
          </a:p>
          <a:p>
            <a:endParaRPr lang="en-US" dirty="0"/>
          </a:p>
          <a:p>
            <a:r>
              <a:rPr lang="en-US" dirty="0"/>
              <a:t>Our founders consist of four talented and diverse </a:t>
            </a:r>
            <a:r>
              <a:rPr lang="en-US" b="0" i="0" dirty="0">
                <a:solidFill>
                  <a:srgbClr val="000000"/>
                </a:solidFill>
                <a:effectLst/>
                <a:latin typeface="Aptos" panose="020B0004020202020204" pitchFamily="34" charset="0"/>
              </a:rPr>
              <a:t>Our founders consist of four talented and diverse business leaders – including Sean Cosenza, Kim Metzger, Rakesh Rai, and Chris Whitehead – who have 83 combined years of experience in the business leadership </a:t>
            </a:r>
            <a:r>
              <a:rPr lang="en-US" b="0" i="0">
                <a:solidFill>
                  <a:srgbClr val="000000"/>
                </a:solidFill>
                <a:effectLst/>
                <a:latin typeface="Aptos" panose="020B0004020202020204" pitchFamily="34" charset="0"/>
              </a:rPr>
              <a:t>in real estate </a:t>
            </a:r>
            <a:r>
              <a:rPr lang="en-US" b="0" i="0" dirty="0">
                <a:solidFill>
                  <a:srgbClr val="000000"/>
                </a:solidFill>
                <a:effectLst/>
                <a:latin typeface="Aptos" panose="020B0004020202020204" pitchFamily="34" charset="0"/>
              </a:rPr>
              <a:t>development, sales and service roles in the home renovation space, software development leadership across diverse industries, including Finance, Healthcare, and Technology and study of higher education curriculum.</a:t>
            </a:r>
            <a:r>
              <a:rPr lang="en-US" dirty="0"/>
              <a:t> Together we account for a highly effective, qualified, and passionate group of professionals who have identified a unique need in the home improvement/construction industry and seek to bring solutions to this market.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rPr lang="en-US" smtClean="0"/>
              <a:t>1</a:t>
            </a:fld>
            <a:endParaRPr lang="en-US"/>
          </a:p>
        </p:txBody>
      </p:sp>
    </p:spTree>
    <p:extLst>
      <p:ext uri="{BB962C8B-B14F-4D97-AF65-F5344CB8AC3E}">
        <p14:creationId xmlns:p14="http://schemas.microsoft.com/office/powerpoint/2010/main" val="382808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Arial" panose="020B0604020202020204" pitchFamily="34" charset="0"/>
              </a:rPr>
              <a:t>We will acknowledge potential constraints in our proposal, such as budget limitations, resistance to change, and the need for staff training. By applying Forrester’s guidance on </a:t>
            </a:r>
            <a:r>
              <a:rPr lang="en-US" sz="1800" b="1" i="0" u="none" strike="noStrike">
                <a:solidFill>
                  <a:srgbClr val="000000"/>
                </a:solidFill>
                <a:effectLst/>
                <a:latin typeface="Arial" panose="020B0604020202020204" pitchFamily="34" charset="0"/>
              </a:rPr>
              <a:t>risk assessment</a:t>
            </a:r>
            <a:r>
              <a:rPr lang="en-US" sz="1800" b="0" i="0" u="none" strike="noStrike">
                <a:solidFill>
                  <a:srgbClr val="000000"/>
                </a:solidFill>
                <a:effectLst/>
                <a:latin typeface="Arial" panose="020B0604020202020204" pitchFamily="34" charset="0"/>
              </a:rPr>
              <a:t> and </a:t>
            </a:r>
            <a:r>
              <a:rPr lang="en-US" sz="1800" b="1" i="0" u="none" strike="noStrike">
                <a:solidFill>
                  <a:srgbClr val="000000"/>
                </a:solidFill>
                <a:effectLst/>
                <a:latin typeface="Arial" panose="020B0604020202020204" pitchFamily="34" charset="0"/>
              </a:rPr>
              <a:t>mitigation strategies</a:t>
            </a:r>
            <a:r>
              <a:rPr lang="en-US" sz="1800" b="0" i="0" u="none" strike="noStrike">
                <a:solidFill>
                  <a:srgbClr val="000000"/>
                </a:solidFill>
                <a:effectLst/>
                <a:latin typeface="Arial" panose="020B0604020202020204" pitchFamily="34" charset="0"/>
              </a:rPr>
              <a:t>, we will outline how to overcome these challenges.</a:t>
            </a:r>
            <a:endParaRPr lang="en-US" b="0">
              <a:effectLst/>
            </a:endParaRPr>
          </a:p>
          <a:p>
            <a:br>
              <a:rPr lang="en-US"/>
            </a:br>
            <a:r>
              <a:rPr lang="en-US" sz="1200" b="1" i="0" u="none" strike="noStrike">
                <a:solidFill>
                  <a:srgbClr val="000000"/>
                </a:solidFill>
                <a:effectLst/>
                <a:latin typeface="Times New Roman" panose="02020603050405020304" pitchFamily="18" charset="0"/>
              </a:rPr>
              <a:t>Risk Assessment</a:t>
            </a:r>
            <a:r>
              <a:rPr lang="en-US" sz="1200" b="0" i="1">
                <a:solidFill>
                  <a:srgbClr val="000000"/>
                </a:solidFill>
                <a:effectLst/>
                <a:latin typeface="Times New Roman" panose="02020603050405020304" pitchFamily="18" charset="0"/>
              </a:rPr>
              <a:t> </a:t>
            </a:r>
            <a:endParaRPr lang="en-US" b="0" i="1">
              <a:solidFill>
                <a:srgbClr val="0F4761"/>
              </a:solidFill>
              <a:effectLst/>
              <a:latin typeface="Arial" panose="020B0604020202020204" pitchFamily="34" charset="0"/>
            </a:endParaRPr>
          </a:p>
          <a:p>
            <a:pPr algn="l" rtl="0" fontAlgn="base">
              <a:lnSpc>
                <a:spcPts val="1482"/>
              </a:lnSpc>
              <a:buFont typeface="Arial" panose="020B0604020202020204" pitchFamily="34" charset="0"/>
              <a:buChar char="•"/>
            </a:pPr>
            <a:r>
              <a:rPr lang="en-US" sz="1200" b="1" i="0" u="none" strike="noStrike">
                <a:solidFill>
                  <a:srgbClr val="000000"/>
                </a:solidFill>
                <a:effectLst/>
                <a:latin typeface="Times New Roman" panose="02020603050405020304" pitchFamily="18" charset="0"/>
              </a:rPr>
              <a:t>A. Identifying Risks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Discuss potential risks associated with the technology implementation (e.g., integration challenges, employee resistance, and data security concerns).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1" i="0" u="none" strike="noStrike">
                <a:solidFill>
                  <a:srgbClr val="000000"/>
                </a:solidFill>
                <a:effectLst/>
                <a:latin typeface="Times New Roman" panose="02020603050405020304" pitchFamily="18" charset="0"/>
              </a:rPr>
              <a:t>B. Mitigation Strategies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Propose strategies to mitigate identified risks, such as training programs and phased implementation (Forrester, 2024).</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None/>
            </a:pPr>
            <a:endParaRPr lang="en-US" sz="1200" b="0" i="0">
              <a:solidFill>
                <a:srgbClr val="000000"/>
              </a:solidFill>
              <a:effectLst/>
              <a:latin typeface="Times New Roman" panose="02020603050405020304" pitchFamily="18" charset="0"/>
            </a:endParaRPr>
          </a:p>
          <a:p>
            <a:r>
              <a:rPr lang="en-US"/>
              <a:t>Structuring a strong business case, benefits, cost, flexibility, risk. “Forrester page 6.”</a:t>
            </a:r>
          </a:p>
          <a:p>
            <a:r>
              <a:rPr lang="en-US"/>
              <a:t>	“traditional cost/benefit models may not apply” </a:t>
            </a:r>
          </a:p>
          <a:p>
            <a:r>
              <a:rPr lang="en-US"/>
              <a:t>	“required metrics around customer engagement, agility, and efficiency/cost reduction are the same as for established technologies, the data and reference points may not be 	available” </a:t>
            </a:r>
          </a:p>
          <a:p>
            <a:r>
              <a:rPr lang="en-US"/>
              <a:t>	“Technology leaders will have to use assumptions in their business case, a concept that may not sit well with data-focused leaders”</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10</a:t>
            </a:fld>
            <a:endParaRPr lang="en-US"/>
          </a:p>
        </p:txBody>
      </p:sp>
    </p:spTree>
    <p:extLst>
      <p:ext uri="{BB962C8B-B14F-4D97-AF65-F5344CB8AC3E}">
        <p14:creationId xmlns:p14="http://schemas.microsoft.com/office/powerpoint/2010/main" val="232264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mj-lt"/>
              <a:buNone/>
            </a:pPr>
            <a:endParaRPr lang="en-US" sz="1800" b="0" i="0">
              <a:solidFill>
                <a:schemeClr val="tx1"/>
              </a:solidFill>
              <a:effectLst/>
              <a:latin typeface="+mn-lt"/>
            </a:endParaRPr>
          </a:p>
          <a:p>
            <a:pPr algn="l" rtl="0" fontAlgn="base">
              <a:lnSpc>
                <a:spcPts val="1569"/>
              </a:lnSpc>
              <a:buFont typeface="+mj-lt"/>
              <a:buNone/>
            </a:pPr>
            <a:r>
              <a:rPr lang="en-US" sz="1800" b="1" i="0" u="sng">
                <a:solidFill>
                  <a:srgbClr val="000000"/>
                </a:solidFill>
                <a:effectLst/>
                <a:latin typeface="Times New Roman" panose="02020603050405020304" pitchFamily="18" charset="0"/>
              </a:rPr>
              <a:t>Step-by-Step Roadmap:</a:t>
            </a:r>
            <a:r>
              <a:rPr lang="en-US" sz="1800" b="0" i="0" u="sng">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Phase 1: Pilot Program:</a:t>
            </a:r>
            <a:r>
              <a:rPr lang="en-US" sz="1800" b="0" i="0">
                <a:solidFill>
                  <a:srgbClr val="000000"/>
                </a:solidFill>
                <a:effectLst/>
                <a:latin typeface="Times New Roman" panose="02020603050405020304" pitchFamily="18" charset="0"/>
              </a:rPr>
              <a:t> Deploy the AI tool in a single region to test its capabilities and gather user feedback.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Phase 2: Full Rollout:</a:t>
            </a:r>
            <a:r>
              <a:rPr lang="en-US" sz="1800" b="0" i="0">
                <a:solidFill>
                  <a:srgbClr val="000000"/>
                </a:solidFill>
                <a:effectLst/>
                <a:latin typeface="Times New Roman" panose="02020603050405020304" pitchFamily="18" charset="0"/>
              </a:rPr>
              <a:t> Scale deployment across all service areas, integrating customer and contractor feedback.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Phase 3: Continuous Improvement:</a:t>
            </a:r>
            <a:r>
              <a:rPr lang="en-US" sz="1800" b="0" i="0">
                <a:solidFill>
                  <a:srgbClr val="000000"/>
                </a:solidFill>
                <a:effectLst/>
                <a:latin typeface="Times New Roman" panose="02020603050405020304" pitchFamily="18" charset="0"/>
              </a:rPr>
              <a:t> Use AI analytics to refine processes and enhance functionality over time. </a:t>
            </a:r>
          </a:p>
          <a:p>
            <a:pPr algn="l" rtl="0" fontAlgn="base">
              <a:lnSpc>
                <a:spcPts val="1569"/>
              </a:lnSpc>
              <a:buFont typeface="+mj-lt"/>
              <a:buNone/>
            </a:pPr>
            <a:endParaRPr lang="en-US" sz="1800" b="1" i="0">
              <a:solidFill>
                <a:srgbClr val="000000"/>
              </a:solidFill>
              <a:effectLst/>
              <a:latin typeface="Times New Roman" panose="02020603050405020304" pitchFamily="18" charset="0"/>
            </a:endParaRPr>
          </a:p>
          <a:p>
            <a:pPr algn="l" rtl="0" fontAlgn="base">
              <a:lnSpc>
                <a:spcPts val="1569"/>
              </a:lnSpc>
              <a:buFont typeface="+mj-lt"/>
              <a:buNone/>
            </a:pPr>
            <a:r>
              <a:rPr lang="en-US" sz="1800" b="1" i="0" u="sng">
                <a:solidFill>
                  <a:srgbClr val="000000"/>
                </a:solidFill>
                <a:effectLst/>
                <a:latin typeface="Times New Roman" panose="02020603050405020304" pitchFamily="18" charset="0"/>
              </a:rPr>
              <a:t>Stakeholder Engagement:</a:t>
            </a:r>
            <a:r>
              <a:rPr lang="en-US" sz="1800" b="0" i="0" u="sng">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Key stakeholders include investors, project managers, contractors, IT teams, and customer service representatives. </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Establish regular feedback loops to ensure alignment and adoption. </a:t>
            </a:r>
          </a:p>
          <a:p>
            <a:pPr algn="l" rtl="0" fontAlgn="base">
              <a:lnSpc>
                <a:spcPts val="1569"/>
              </a:lnSpc>
              <a:buFont typeface="+mj-lt"/>
              <a:buNone/>
            </a:pPr>
            <a:endParaRPr lang="en-US" sz="1800" b="0" i="0">
              <a:solidFill>
                <a:srgbClr val="000000"/>
              </a:solidFill>
              <a:effectLst/>
              <a:latin typeface="Times New Roman" panose="02020603050405020304" pitchFamily="18" charset="0"/>
            </a:endParaRPr>
          </a:p>
          <a:p>
            <a:pPr algn="l" rtl="0" fontAlgn="base">
              <a:lnSpc>
                <a:spcPts val="1569"/>
              </a:lnSpc>
              <a:buFont typeface="+mj-lt"/>
              <a:buNone/>
            </a:pPr>
            <a:r>
              <a:rPr lang="en-US" sz="1800" b="1" i="0" u="sng">
                <a:solidFill>
                  <a:srgbClr val="000000"/>
                </a:solidFill>
                <a:effectLst/>
                <a:latin typeface="Times New Roman" panose="02020603050405020304" pitchFamily="18" charset="0"/>
              </a:rPr>
              <a:t>Metrics for Success:</a:t>
            </a:r>
            <a:r>
              <a:rPr lang="en-US" sz="1800" b="0" i="0" u="sng">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Reduction in project delays by 20%.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Triple revenue by year 5 through increased customer &amp; contractor participation (more and larger-scoped projects) and introduction of ad income. Also expand from B2C to B2B (e.g., real estate developers) beyond year 5.</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Increase in customer satisfaction scores by 15%. </a:t>
            </a:r>
          </a:p>
          <a:p>
            <a:pPr algn="l" rtl="0" fontAlgn="base">
              <a:lnSpc>
                <a:spcPts val="1569"/>
              </a:lnSpc>
              <a:buFont typeface="+mj-lt"/>
              <a:buAutoNum type="arabicPeriod" startAt="3"/>
            </a:pPr>
            <a:r>
              <a:rPr lang="en-US" sz="1800" b="0" i="0">
                <a:solidFill>
                  <a:srgbClr val="000000"/>
                </a:solidFill>
                <a:effectLst/>
                <a:latin typeface="Times New Roman" panose="02020603050405020304" pitchFamily="18" charset="0"/>
              </a:rPr>
              <a:t>Increase VC opportunities from $1M year 1 to $2.5M year 5. </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11</a:t>
            </a:fld>
            <a:endParaRPr lang="en-US"/>
          </a:p>
        </p:txBody>
      </p:sp>
    </p:spTree>
    <p:extLst>
      <p:ext uri="{BB962C8B-B14F-4D97-AF65-F5344CB8AC3E}">
        <p14:creationId xmlns:p14="http://schemas.microsoft.com/office/powerpoint/2010/main" val="197636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ROI Analysis: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Cost Savings:</a:t>
            </a:r>
            <a:r>
              <a:rPr lang="en-US" sz="1800" b="0" i="0">
                <a:solidFill>
                  <a:srgbClr val="000000"/>
                </a:solidFill>
                <a:effectLst/>
                <a:latin typeface="Times New Roman" panose="02020603050405020304" pitchFamily="18" charset="0"/>
              </a:rPr>
              <a:t> Automating scheduling and resource management can reduce administrative overhead by 25%.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Increased Revenue:</a:t>
            </a:r>
            <a:r>
              <a:rPr lang="en-US" sz="1800" b="0" i="0">
                <a:solidFill>
                  <a:srgbClr val="000000"/>
                </a:solidFill>
                <a:effectLst/>
                <a:latin typeface="Times New Roman" panose="02020603050405020304" pitchFamily="18" charset="0"/>
              </a:rPr>
              <a:t> Enhanced customer satisfaction can drive repeat business, contributing an estimated 15% increase in yearly sales.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Forrester TEI Framework:</a:t>
            </a:r>
            <a:r>
              <a:rPr lang="en-US" sz="1800" b="0" i="0">
                <a:solidFill>
                  <a:srgbClr val="000000"/>
                </a:solidFill>
                <a:effectLst/>
                <a:latin typeface="Times New Roman" panose="02020603050405020304" pitchFamily="18" charset="0"/>
              </a:rPr>
              <a:t> This structured methodology will be used to estimate financial impact and risk mitigation (Forrester, 2024).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Success Stories: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Example from Forrester:</a:t>
            </a:r>
            <a:r>
              <a:rPr lang="en-US" sz="1800" b="0" i="0">
                <a:solidFill>
                  <a:srgbClr val="000000"/>
                </a:solidFill>
                <a:effectLst/>
                <a:latin typeface="Times New Roman" panose="02020603050405020304" pitchFamily="18" charset="0"/>
              </a:rPr>
              <a:t> AI tools in energy management saved 12% in energy usage for a Canadian firm. Similarly, AI in home improvement can yield significant time and cost savings (Forrester, 2024). </a:t>
            </a:r>
          </a:p>
          <a:p>
            <a:pPr algn="l" rtl="0" fontAlgn="base">
              <a:lnSpc>
                <a:spcPts val="1569"/>
              </a:lnSpc>
              <a:buFont typeface="Arial" panose="020B0604020202020204" pitchFamily="34" charset="0"/>
              <a:buChar char="•"/>
            </a:pPr>
            <a:r>
              <a:rPr lang="en-US" sz="1800" b="1" i="0">
                <a:solidFill>
                  <a:srgbClr val="000000"/>
                </a:solidFill>
                <a:effectLst/>
                <a:latin typeface="Times New Roman" panose="02020603050405020304" pitchFamily="18" charset="0"/>
              </a:rPr>
              <a:t>Example from Forrester:</a:t>
            </a:r>
            <a:r>
              <a:rPr lang="en-US" sz="1800" b="0" i="0">
                <a:solidFill>
                  <a:srgbClr val="000000"/>
                </a:solidFill>
                <a:effectLst/>
                <a:latin typeface="Times New Roman" panose="02020603050405020304" pitchFamily="18" charset="0"/>
              </a:rPr>
              <a:t> Autonomous Workplace Assistants (AWAs) and </a:t>
            </a:r>
            <a:r>
              <a:rPr lang="en-US" sz="1800" b="0" i="0" err="1">
                <a:solidFill>
                  <a:srgbClr val="000000"/>
                </a:solidFill>
                <a:effectLst/>
                <a:latin typeface="Times New Roman" panose="02020603050405020304" pitchFamily="18" charset="0"/>
              </a:rPr>
              <a:t>TuringBots</a:t>
            </a:r>
            <a:r>
              <a:rPr lang="en-US" sz="1800" b="0" i="0">
                <a:solidFill>
                  <a:srgbClr val="000000"/>
                </a:solidFill>
                <a:effectLst/>
                <a:latin typeface="Times New Roman" panose="02020603050405020304" pitchFamily="18" charset="0"/>
              </a:rPr>
              <a:t> demonstrate how AI can optimize workflows by analyzing data and automating key processes (Forrester, 2024). </a:t>
            </a:r>
          </a:p>
          <a:p>
            <a:pPr algn="l" rtl="0" fontAlgn="base">
              <a:lnSpc>
                <a:spcPts val="1569"/>
              </a:lnSpc>
              <a:buFont typeface="Arial" panose="020B0604020202020204" pitchFamily="34" charset="0"/>
              <a:buChar char="•"/>
            </a:pPr>
            <a:r>
              <a:rPr lang="en-US" sz="1800" b="1" i="0">
                <a:solidFill>
                  <a:srgbClr val="000000"/>
                </a:solidFill>
                <a:effectLst/>
                <a:latin typeface="Times New Roman" panose="02020603050405020304" pitchFamily="18" charset="0"/>
              </a:rPr>
              <a:t>Value Proposition:</a:t>
            </a:r>
            <a:r>
              <a:rPr lang="en-US" sz="1800" b="0" i="0">
                <a:solidFill>
                  <a:srgbClr val="000000"/>
                </a:solidFill>
                <a:effectLst/>
                <a:latin typeface="Times New Roman" panose="02020603050405020304" pitchFamily="18" charset="0"/>
              </a:rPr>
              <a:t> Project </a:t>
            </a:r>
            <a:r>
              <a:rPr lang="en-US" sz="1800" b="0" i="0" err="1">
                <a:solidFill>
                  <a:srgbClr val="000000"/>
                </a:solidFill>
                <a:effectLst/>
                <a:latin typeface="Times New Roman" panose="02020603050405020304" pitchFamily="18" charset="0"/>
              </a:rPr>
              <a:t>HomeGlow</a:t>
            </a:r>
            <a:r>
              <a:rPr lang="en-US" sz="1800" b="0" i="0">
                <a:solidFill>
                  <a:srgbClr val="000000"/>
                </a:solidFill>
                <a:effectLst/>
                <a:latin typeface="Times New Roman" panose="02020603050405020304" pitchFamily="18" charset="0"/>
              </a:rPr>
              <a:t> will adopt an AI-powered platform to: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Assist homeowners in planning projects by offering tailored recommendations based on preferences, budgets, and timelines.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Manage contractor assignments and scheduling for seamless service delivery.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Predict project timelines and potential risks, enabling proactive adjustments. </a:t>
            </a:r>
          </a:p>
          <a:p>
            <a:pPr algn="l" rtl="0" fontAlgn="base">
              <a:lnSpc>
                <a:spcPts val="1569"/>
              </a:lnSpc>
              <a:buFont typeface="+mj-lt"/>
              <a:buAutoNum type="arabicPeriod"/>
            </a:pPr>
            <a:endParaRPr lang="en-US" sz="1800" b="0" i="0">
              <a:solidFill>
                <a:srgbClr val="000000"/>
              </a:solidFill>
              <a:effectLst/>
              <a:latin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12</a:t>
            </a:fld>
            <a:endParaRPr lang="en-US"/>
          </a:p>
        </p:txBody>
      </p:sp>
    </p:spTree>
    <p:extLst>
      <p:ext uri="{BB962C8B-B14F-4D97-AF65-F5344CB8AC3E}">
        <p14:creationId xmlns:p14="http://schemas.microsoft.com/office/powerpoint/2010/main" val="305601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13</a:t>
            </a:fld>
            <a:endParaRPr lang="en-US"/>
          </a:p>
        </p:txBody>
      </p:sp>
    </p:spTree>
    <p:extLst>
      <p:ext uri="{BB962C8B-B14F-4D97-AF65-F5344CB8AC3E}">
        <p14:creationId xmlns:p14="http://schemas.microsoft.com/office/powerpoint/2010/main" val="23037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To further illustrate the potential of an AI-powered project management tool, consider a hypothetical case study where a homeowner embarks on a kitchen renovation. Using the tool, the homeowner receives a detailed budget estimate that incorporates costs for materials and labor, schedules the project phases based on contractor availability, and visualizes the renovation through AR. The result is a completed project within budget and ahead of schedule, showcasing the tool's effectiveness.</a:t>
            </a:r>
            <a:r>
              <a:rPr lang="en-US" sz="1800"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C6664C-A641-46CF-962D-8E02203E2A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68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Coupled with anything else…</a:t>
            </a:r>
          </a:p>
        </p:txBody>
      </p:sp>
      <p:sp>
        <p:nvSpPr>
          <p:cNvPr id="4" name="Slide Number Placeholder 3"/>
          <p:cNvSpPr>
            <a:spLocks noGrp="1"/>
          </p:cNvSpPr>
          <p:nvPr>
            <p:ph type="sldNum" sz="quarter" idx="5"/>
          </p:nvPr>
        </p:nvSpPr>
        <p:spPr/>
        <p:txBody>
          <a:bodyPr/>
          <a:lstStyle/>
          <a:p>
            <a:fld id="{28C6664C-A641-46CF-962D-8E02203E2A2A}" type="slidenum">
              <a:rPr lang="en-US" smtClean="0"/>
              <a:t>17</a:t>
            </a:fld>
            <a:endParaRPr lang="en-US"/>
          </a:p>
        </p:txBody>
      </p:sp>
    </p:spTree>
    <p:extLst>
      <p:ext uri="{BB962C8B-B14F-4D97-AF65-F5344CB8AC3E}">
        <p14:creationId xmlns:p14="http://schemas.microsoft.com/office/powerpoint/2010/main" val="103608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To further illustrate the potential of an AI-powered project management tool, consider a hypothetical case study where a homeowner embarks on a kitchen renovation. Using the tool, the homeowner receives a detailed budget estimate that incorporates costs for materials and labor, schedules the project phases based on contractor availability, and visualizes the renovation through AR. The result is a completed project within budget and ahead of schedule, showcasing the tool's effectiveness.</a:t>
            </a:r>
            <a:r>
              <a:rPr lang="en-US" sz="1800"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20</a:t>
            </a:fld>
            <a:endParaRPr lang="en-US"/>
          </a:p>
        </p:txBody>
      </p:sp>
    </p:spTree>
    <p:extLst>
      <p:ext uri="{BB962C8B-B14F-4D97-AF65-F5344CB8AC3E}">
        <p14:creationId xmlns:p14="http://schemas.microsoft.com/office/powerpoint/2010/main" val="208104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Background</a:t>
            </a:r>
            <a:endParaRPr lang="en-US"/>
          </a:p>
          <a:p>
            <a:r>
              <a:rPr lang="en-US"/>
              <a:t>Home improvement projects often involve numerous moving parts—scheduling, budgeting, resource allocation, and vendor management. Many homeowners struggle to coordinate these tasks, leading to delays, cost overruns, and unsatisfactory outcomes. An AI-powered project management tool can streamline these processes by providing intelligent solutions to common challenges faced by homeowners and contractors.</a:t>
            </a:r>
            <a:endParaRPr lang="en-US">
              <a:ea typeface="Calibri"/>
              <a:cs typeface="Calibri"/>
            </a:endParaRPr>
          </a:p>
          <a:p>
            <a:endParaRPr lang="en-US">
              <a:ea typeface="Calibri"/>
              <a:cs typeface="Calibri"/>
            </a:endParaRPr>
          </a:p>
          <a:p>
            <a:r>
              <a:rPr lang="en-US"/>
              <a:t>AI and robotics are reshaping various industries, providing opportunities to enhance efficiency and customer experience. With Home Glow, the home improvement process leverages this technology to manage the entire workflow solution, enhancing convenience while empowering users to focus on their work and leisure.</a:t>
            </a:r>
            <a:endParaRPr lang="en-US">
              <a:ea typeface="Calibri" panose="020F0502020204030204"/>
              <a:cs typeface="Calibri" panose="020F0502020204030204"/>
            </a:endParaRPr>
          </a:p>
          <a:p>
            <a:r>
              <a:rPr lang="en-US"/>
              <a:t>The U.S. home remodeling market was valued at $432B in 2023 and is expected to increase at a compound annual growth rate of 4.8% between 2024 and 2032, a massive market currently underserved by existing solutions. Globally, the home remodeling market is valued in excess of $950B with a projected CAGR of 4.14% from 2024 to 2031.</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t>2</a:t>
            </a:fld>
            <a:endParaRPr lang="en-US"/>
          </a:p>
        </p:txBody>
      </p:sp>
    </p:spTree>
    <p:extLst>
      <p:ext uri="{BB962C8B-B14F-4D97-AF65-F5344CB8AC3E}">
        <p14:creationId xmlns:p14="http://schemas.microsoft.com/office/powerpoint/2010/main" val="319618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AI-Driven Cost Estimation: Utilizing historical data and market trends, the tool can provide accurate cost estimates for materials and labor, helping users budget effectively.</a:t>
            </a:r>
          </a:p>
          <a:p>
            <a:r>
              <a:rPr lang="en-US"/>
              <a:t>Smart Resource Allocation: The tool can analyze available resources and recommend the most cost-effective options for completing projects, ensuring timely procurement of materials and labor.</a:t>
            </a:r>
            <a:endParaRPr lang="en-US">
              <a:ea typeface="Calibri"/>
              <a:cs typeface="Calibri"/>
            </a:endParaRPr>
          </a:p>
          <a:p>
            <a:r>
              <a:rPr lang="en-US"/>
              <a:t>For example, the AI-powered tool could leverage a combination of data sources, predictive algorithms, and machine learning models. Here’s how it might work in practice and how it could bridge a gap for clients:</a:t>
            </a:r>
            <a:endParaRPr lang="en-US">
              <a:ea typeface="Calibri"/>
              <a:cs typeface="Calibri"/>
            </a:endParaRPr>
          </a:p>
          <a:p>
            <a:endParaRPr lang="en-US">
              <a:ea typeface="Calibri"/>
              <a:cs typeface="Calibri"/>
            </a:endParaRPr>
          </a:p>
          <a:p>
            <a:r>
              <a:rPr lang="en-US"/>
              <a:t>Our strong team expertise and superior user experience positions Home Glow uniquely to maximize this opportunity. Proprietary applications incorporate AI-powered contractor finders that connect homeowners with skilled professionals for jobs such as plumbing, electrical, and carpentry. Our automated ordering system uses AI technology to assist in ordering construction materials, appliances, cabinets, and countertops, providing cost-effective options and timely deliveries. Through Tesla Optimus integration, robots handle household chores and food orders enhancing convenience for the homeowner whose environment has been turned upside down through construction.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t>3</a:t>
            </a:fld>
            <a:endParaRPr lang="en-US"/>
          </a:p>
        </p:txBody>
      </p:sp>
    </p:spTree>
    <p:extLst>
      <p:ext uri="{BB962C8B-B14F-4D97-AF65-F5344CB8AC3E}">
        <p14:creationId xmlns:p14="http://schemas.microsoft.com/office/powerpoint/2010/main" val="252386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major gap in the home improvement market is the </a:t>
            </a:r>
            <a:r>
              <a:rPr lang="en-US" b="1"/>
              <a:t>lack of a central, client-friendly platform</a:t>
            </a:r>
            <a:r>
              <a:rPr lang="en-US"/>
              <a:t> that seamlessly manages both the planning and procurement phases. Many clients feel overwhelmed by navigating multiple vendors, comparing fluctuating costs, and balancing quality with budget constraints. </a:t>
            </a:r>
          </a:p>
          <a:p>
            <a:endParaRPr lang="en-US"/>
          </a:p>
          <a:p>
            <a:r>
              <a:rPr lang="en-US"/>
              <a:t>Here’s how this tool could fill this void:</a:t>
            </a:r>
          </a:p>
          <a:p>
            <a:pPr marL="171450" indent="-171450">
              <a:buFont typeface="Symbol"/>
              <a:buChar char="•"/>
            </a:pPr>
            <a:r>
              <a:rPr lang="en-US" b="1"/>
              <a:t>Transparent, Informed Decision-Making</a:t>
            </a:r>
            <a:r>
              <a:rPr lang="en-US"/>
              <a:t>: By offering transparent cost breakdowns and recommendations backed by real-time data, the tool empowers clients to make confident decisions without extensive industry knowledge. They wouldn’t need to rely solely on contractors’ input or spend hours researching options.</a:t>
            </a:r>
            <a:endParaRPr lang="en-US">
              <a:ea typeface="Calibri"/>
              <a:cs typeface="Calibri"/>
            </a:endParaRPr>
          </a:p>
          <a:p>
            <a:pPr marL="171450" indent="-171450">
              <a:buFont typeface="Symbol"/>
              <a:buChar char="•"/>
            </a:pPr>
            <a:r>
              <a:rPr lang="en-US" b="1"/>
              <a:t>End-to-End Project Optimization</a:t>
            </a:r>
            <a:r>
              <a:rPr lang="en-US"/>
              <a:t>: Clients typically struggle with the disjointed nature of home improvement projects, often requiring separate tools for budgeting, sourcing, and scheduling. This tool bridges these steps into one streamlined system. By aligning budgeting, supplier selection, and scheduling, it reduces friction and creates a more cohesive, predictable experience.</a:t>
            </a:r>
            <a:endParaRPr lang="en-US">
              <a:ea typeface="Calibri"/>
              <a:cs typeface="Calibri"/>
            </a:endParaRPr>
          </a:p>
          <a:p>
            <a:pPr marL="171450" indent="-171450">
              <a:buFont typeface="Symbol"/>
              <a:buChar char="•"/>
            </a:pPr>
            <a:r>
              <a:rPr lang="en-US" b="1"/>
              <a:t>Adaptive Learning</a:t>
            </a:r>
            <a:r>
              <a:rPr lang="en-US"/>
              <a:t>: Since the tool would continually learn from each project, it could provide increasingly personalized recommendations for repeat clients, identifying their preferences and cost-saving patterns, which fosters loyalty and a sense of partnership.</a:t>
            </a:r>
            <a:endParaRPr lang="en-US">
              <a:ea typeface="Calibri"/>
              <a:cs typeface="Calibri"/>
            </a:endParaRPr>
          </a:p>
          <a:p>
            <a:r>
              <a:rPr lang="en-US"/>
              <a:t>By filling this gap, the tool could become an essential resource for clients, simplifying complex decisions, providing cost transparency, and reducing stress—all key value propositions in the home improvement industry.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t>4</a:t>
            </a:fld>
            <a:endParaRPr lang="en-US"/>
          </a:p>
        </p:txBody>
      </p:sp>
    </p:spTree>
    <p:extLst>
      <p:ext uri="{BB962C8B-B14F-4D97-AF65-F5344CB8AC3E}">
        <p14:creationId xmlns:p14="http://schemas.microsoft.com/office/powerpoint/2010/main" val="421083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To further illustrate the potential of an AI-powered project management tool, consider a hypothetical case study where a homeowner embarks on a kitchen renovation. Using the tool, the homeowner receives a detailed budget estimate that incorporates costs for materials and labor, schedules the project phases based on contractor availability, and visualizes the renovation through AR. The result is a completed project within budget and ahead of schedule, showcasing the tool's effectiveness.</a:t>
            </a:r>
            <a:r>
              <a:rPr lang="en-US" sz="1800"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5</a:t>
            </a:fld>
            <a:endParaRPr lang="en-US"/>
          </a:p>
        </p:txBody>
      </p:sp>
    </p:spTree>
    <p:extLst>
      <p:ext uri="{BB962C8B-B14F-4D97-AF65-F5344CB8AC3E}">
        <p14:creationId xmlns:p14="http://schemas.microsoft.com/office/powerpoint/2010/main" val="302999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482"/>
              </a:lnSpc>
              <a:spcBef>
                <a:spcPts val="1200"/>
              </a:spcBef>
              <a:spcAft>
                <a:spcPts val="1200"/>
              </a:spcAft>
            </a:pPr>
            <a:r>
              <a:rPr lang="en-US" sz="1800" b="0" i="0" u="none" strike="noStrike">
                <a:solidFill>
                  <a:srgbClr val="000000"/>
                </a:solidFill>
                <a:effectLst/>
                <a:latin typeface="Times New Roman"/>
                <a:cs typeface="Times New Roman"/>
              </a:rPr>
              <a:t>By filling this gap, the tool could become an essential resource for clients, simplifying complex decisions, providing cost transparency, and reducing stress—all key value propositions in the home improvement industry.</a:t>
            </a:r>
            <a:r>
              <a:rPr lang="en-US" sz="1800" b="0" i="0">
                <a:solidFill>
                  <a:srgbClr val="000000"/>
                </a:solidFill>
                <a:effectLst/>
                <a:latin typeface="Times New Roman"/>
                <a:cs typeface="Times New Roman"/>
              </a:rPr>
              <a:t> </a:t>
            </a:r>
            <a:endParaRPr lang="en-US" b="0" i="0">
              <a:solidFill>
                <a:srgbClr val="000000"/>
              </a:solidFill>
              <a:effectLst/>
              <a:latin typeface="Times New Roman"/>
              <a:cs typeface="Times New Roman"/>
            </a:endParaRPr>
          </a:p>
          <a:p>
            <a:pPr algn="l" rtl="0" fontAlgn="base">
              <a:lnSpc>
                <a:spcPts val="1482"/>
              </a:lnSpc>
              <a:buFont typeface="Arial" panose="020B0604020202020204" pitchFamily="34" charset="0"/>
              <a:buChar char="•"/>
            </a:pPr>
            <a:r>
              <a:rPr lang="en-US" sz="1800" b="1" i="0" u="none" strike="noStrike">
                <a:solidFill>
                  <a:srgbClr val="000000"/>
                </a:solidFill>
                <a:effectLst/>
                <a:latin typeface="Times New Roman"/>
                <a:cs typeface="Times New Roman"/>
              </a:rPr>
              <a:t>Project Planning and Scheduling</a:t>
            </a:r>
            <a:r>
              <a:rPr lang="en-US" sz="1800" b="0" i="0" u="none" strike="noStrike">
                <a:solidFill>
                  <a:srgbClr val="000000"/>
                </a:solidFill>
                <a:effectLst/>
                <a:latin typeface="Times New Roman"/>
                <a:cs typeface="Times New Roman"/>
              </a:rPr>
              <a:t>: AI algorithms can optimize project timelines, adjusting for delays and resource availability, which helps in maintaining project momentum.</a:t>
            </a:r>
            <a:r>
              <a:rPr lang="en-US" sz="1800" b="0" i="0">
                <a:solidFill>
                  <a:srgbClr val="000000"/>
                </a:solidFill>
                <a:effectLst/>
                <a:latin typeface="Times New Roman"/>
                <a:cs typeface="Times New Roman"/>
              </a:rPr>
              <a:t> </a:t>
            </a:r>
          </a:p>
          <a:p>
            <a:pPr fontAlgn="base">
              <a:lnSpc>
                <a:spcPts val="1482"/>
              </a:lnSpc>
              <a:buFont typeface="Arial" panose="020B0604020202020204" pitchFamily="34" charset="0"/>
              <a:buChar char="•"/>
            </a:pPr>
            <a:r>
              <a:rPr lang="en-US" sz="1800" b="1" i="0" u="none" strike="noStrike">
                <a:solidFill>
                  <a:srgbClr val="000000"/>
                </a:solidFill>
                <a:effectLst/>
                <a:latin typeface="Times New Roman"/>
                <a:cs typeface="Times New Roman"/>
              </a:rPr>
              <a:t>Augmented Reality (AR) Integration</a:t>
            </a:r>
            <a:r>
              <a:rPr lang="en-US" sz="1800" b="0" i="0" u="none" strike="noStrike">
                <a:solidFill>
                  <a:srgbClr val="000000"/>
                </a:solidFill>
                <a:effectLst/>
                <a:latin typeface="Times New Roman"/>
                <a:cs typeface="Times New Roman"/>
              </a:rPr>
              <a:t>: Users can visualize their projects using AR technology, allowing them to see how proposed changes will look in real-time, enhancing decision-making.</a:t>
            </a:r>
            <a:r>
              <a:rPr lang="en-US" sz="1800" b="0" i="0">
                <a:solidFill>
                  <a:srgbClr val="000000"/>
                </a:solidFill>
                <a:effectLst/>
                <a:latin typeface="Times New Roman"/>
                <a:cs typeface="Times New Roman"/>
              </a:rPr>
              <a:t> </a:t>
            </a:r>
            <a:endParaRPr lang="en-US">
              <a:solidFill>
                <a:srgbClr val="000000"/>
              </a:solidFill>
              <a:latin typeface="Calibri" panose="020F0502020204030204"/>
              <a:ea typeface="Calibri" panose="020F0502020204030204"/>
              <a:cs typeface="Calibri" panose="020F0502020204030204"/>
            </a:endParaRPr>
          </a:p>
          <a:p>
            <a:pPr>
              <a:lnSpc>
                <a:spcPts val="1482"/>
              </a:lnSpc>
              <a:buFont typeface="Arial" panose="020B0604020202020204" pitchFamily="34" charset="0"/>
              <a:buChar char="•"/>
            </a:pPr>
            <a:r>
              <a:rPr lang="en-US" sz="1800" b="1">
                <a:solidFill>
                  <a:srgbClr val="000000"/>
                </a:solidFill>
                <a:latin typeface="Times New Roman"/>
                <a:cs typeface="Times New Roman"/>
              </a:rPr>
              <a:t> </a:t>
            </a:r>
            <a:r>
              <a:rPr lang="en-US" sz="1800" b="1" i="0" u="none" strike="noStrike">
                <a:solidFill>
                  <a:srgbClr val="000000"/>
                </a:solidFill>
                <a:effectLst/>
                <a:latin typeface="Times New Roman"/>
                <a:cs typeface="Times New Roman"/>
              </a:rPr>
              <a:t>Invoicing and Payment Tracking</a:t>
            </a:r>
            <a:r>
              <a:rPr lang="en-US" sz="1800" b="0" i="0" u="none" strike="noStrike">
                <a:solidFill>
                  <a:srgbClr val="000000"/>
                </a:solidFill>
                <a:effectLst/>
                <a:latin typeface="Times New Roman"/>
                <a:cs typeface="Times New Roman"/>
              </a:rPr>
              <a:t>: The tool simplifies financial management by generating invoices and tracking payments, which reduces administrative overhead and improves cash flow management.</a:t>
            </a:r>
            <a:br>
              <a:rPr lang="en-US" sz="1800">
                <a:solidFill>
                  <a:srgbClr val="000000"/>
                </a:solidFill>
                <a:latin typeface="Times New Roman"/>
                <a:cs typeface="Times New Roman"/>
              </a:rPr>
            </a:br>
            <a:br>
              <a:rPr lang="en-US" sz="1800">
                <a:latin typeface="Times New Roman"/>
                <a:cs typeface="Times New Roman"/>
              </a:rPr>
            </a:br>
            <a:r>
              <a:rPr lang="en-US" b="1"/>
              <a:t>Benefits of Implementation</a:t>
            </a:r>
            <a:r>
              <a:rPr lang="en-US"/>
              <a:t> </a:t>
            </a:r>
            <a:endParaRPr lang="en-US">
              <a:ea typeface="Calibri" panose="020F0502020204030204"/>
              <a:cs typeface="Calibri" panose="020F0502020204030204"/>
            </a:endParaRPr>
          </a:p>
          <a:p>
            <a:pPr marL="285750" indent="-285750">
              <a:lnSpc>
                <a:spcPts val="1482"/>
              </a:lnSpc>
              <a:buFont typeface="Arial,Sans-Serif" panose="020B0604020202020204" pitchFamily="34" charset="0"/>
              <a:buChar char="•"/>
            </a:pPr>
            <a:r>
              <a:rPr lang="en-US" b="1"/>
              <a:t>Increased Efficiency</a:t>
            </a:r>
            <a:r>
              <a:rPr lang="en-US"/>
              <a:t>: By automating scheduling and resource management, the tool reduces the time spent on administrative tasks, allowing project managers to focus on execution. </a:t>
            </a:r>
            <a:endParaRPr lang="en-US">
              <a:ea typeface="Calibri"/>
              <a:cs typeface="Calibri"/>
            </a:endParaRPr>
          </a:p>
          <a:p>
            <a:pPr marL="285750" indent="-285750">
              <a:lnSpc>
                <a:spcPts val="1482"/>
              </a:lnSpc>
              <a:buFont typeface="Arial,Sans-Serif" panose="020B0604020202020204" pitchFamily="34" charset="0"/>
              <a:buChar char="•"/>
            </a:pPr>
            <a:r>
              <a:rPr lang="en-US" b="1"/>
              <a:t>Cost Savings</a:t>
            </a:r>
            <a:r>
              <a:rPr lang="en-US"/>
              <a:t>: With accurate cost estimations and optimized resource allocation, homeowners can avoid unexpected expenses and make informed financial decisions. </a:t>
            </a:r>
            <a:endParaRPr lang="en-US">
              <a:ea typeface="Calibri"/>
              <a:cs typeface="Calibri"/>
            </a:endParaRPr>
          </a:p>
          <a:p>
            <a:pPr marL="285750" indent="-285750">
              <a:lnSpc>
                <a:spcPts val="1482"/>
              </a:lnSpc>
              <a:buFont typeface="Arial,Sans-Serif" panose="020B0604020202020204" pitchFamily="34" charset="0"/>
              <a:buChar char="•"/>
            </a:pPr>
            <a:r>
              <a:rPr lang="en-US" b="1"/>
              <a:t>Enhanced Decision-Making</a:t>
            </a:r>
            <a:r>
              <a:rPr lang="en-US"/>
              <a:t>: AI-driven insights and AR capabilities empower users to make better design choices, leading to higher satisfaction with project outcomes. </a:t>
            </a:r>
            <a:endParaRPr lang="en-US">
              <a:ea typeface="Calibri"/>
              <a:cs typeface="Calibri"/>
            </a:endParaRPr>
          </a:p>
          <a:p>
            <a:pPr marL="285750" indent="-285750">
              <a:lnSpc>
                <a:spcPts val="1482"/>
              </a:lnSpc>
              <a:buFont typeface="Arial,Sans-Serif" panose="020B0604020202020204" pitchFamily="34" charset="0"/>
              <a:buChar char="•"/>
            </a:pPr>
            <a:r>
              <a:rPr lang="en-US" b="1"/>
              <a:t>Improved Communication</a:t>
            </a:r>
            <a:r>
              <a:rPr lang="en-US"/>
              <a:t>: The tool facilitates collaboration between homeowners, contractors, and suppliers, ensuring everyone is aligned on project goals and timelines. </a:t>
            </a:r>
            <a:r>
              <a:rPr lang="en-US" sz="1800" b="0" i="0">
                <a:solidFill>
                  <a:srgbClr val="000000"/>
                </a:solidFill>
                <a:effectLst/>
                <a:latin typeface="Times New Roman"/>
                <a:cs typeface="Times New Roman"/>
              </a:rPr>
              <a:t> </a:t>
            </a:r>
            <a:endParaRPr lang="en-US"/>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6</a:t>
            </a:fld>
            <a:endParaRPr lang="en-US"/>
          </a:p>
        </p:txBody>
      </p:sp>
    </p:spTree>
    <p:extLst>
      <p:ext uri="{BB962C8B-B14F-4D97-AF65-F5344CB8AC3E}">
        <p14:creationId xmlns:p14="http://schemas.microsoft.com/office/powerpoint/2010/main" val="43588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Times New Roman"/>
                <a:cs typeface="Times New Roman"/>
              </a:rPr>
              <a:t> </a:t>
            </a:r>
            <a:br>
              <a:rPr lang="en-US" sz="1800">
                <a:latin typeface="Times New Roman"/>
                <a:cs typeface="Times New Roman"/>
              </a:rPr>
            </a:br>
            <a:r>
              <a:rPr lang="en-US"/>
              <a:t>The workflow begins with the Home Glow application, where users perform transactions and make selections. This historical data is stored in a data lake, such as Snowflake or any cloud service providing lake access. This historical data is used for training our models. We load this offline data into the system using extraction tools like Kafka, streaming APIs, or Snowflake's built-in APIs.</a:t>
            </a:r>
            <a:br>
              <a:rPr lang="en-US">
                <a:cs typeface="+mn-lt"/>
              </a:rPr>
            </a:br>
            <a:br>
              <a:rPr lang="en-US">
                <a:cs typeface="+mn-lt"/>
              </a:rPr>
            </a:br>
            <a:r>
              <a:rPr lang="en-US"/>
              <a:t>The first stage involves data extraction and analysis. We load and extract the offline data using various tools like streaming API / Kafka based on our data maintenance strategy. Next, we prepare the data by cleaning it and adding necessary columns, such as additional information based on ZIP codes.</a:t>
            </a:r>
            <a:br>
              <a:rPr lang="en-US">
                <a:cs typeface="+mn-lt"/>
              </a:rPr>
            </a:br>
            <a:br>
              <a:rPr lang="en-US">
                <a:cs typeface="+mn-lt"/>
              </a:rPr>
            </a:br>
            <a:r>
              <a:rPr lang="en-US"/>
              <a:t>Once the data is prepared, it is used to train the prediction model. We use TensorFlow, a powerful Python module, to train various models like classifiers, neural networks, or convolutional neural networks (CNN) for image data. After training, we evaluate the model using testing or QA data to measure its accuracy. If the accuracy score is below our target, we retrain the model with additional data to improve accuracy.</a:t>
            </a:r>
          </a:p>
          <a:p>
            <a:r>
              <a:rPr lang="en-US"/>
              <a:t>Once the model achieves satisfactory accuracy, we register it using a model registry like </a:t>
            </a:r>
            <a:r>
              <a:rPr lang="en-US" err="1"/>
              <a:t>MLflow</a:t>
            </a:r>
            <a:r>
              <a:rPr lang="en-US"/>
              <a:t>. The model is then deployed on infrastructure such as Azure, containerized with Docker, and made available for prediction services via Flask, a Python API.</a:t>
            </a:r>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C6664C-A641-46CF-962D-8E02203E2A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42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ML services help Home Glow users optimize their quotes and find the best designs in the market. When a user logs into Home Glow, the system fetches their location details and renovation preferences. This information is fed into the Home Glow recommendation system, which suggests the best available models and generates new designs based on user inputs and market needs.</a:t>
            </a:r>
            <a:br>
              <a:rPr lang="en-US">
                <a:cs typeface="+mn-lt"/>
              </a:rPr>
            </a:br>
            <a:br>
              <a:rPr lang="en-US">
                <a:cs typeface="+mn-lt"/>
              </a:rPr>
            </a:br>
            <a:r>
              <a:rPr lang="en-US"/>
              <a:t>The recommendation system stores selected designs in the data lake for future training. The prediction system then provides the best quote for the selected design based on user interests and market rates. Notifications are sent to providers once a quote is selected, facilitating user interactions.</a:t>
            </a:r>
            <a:br>
              <a:rPr lang="en-US">
                <a:cs typeface="+mn-lt"/>
              </a:rPr>
            </a:br>
            <a:br>
              <a:rPr lang="en-US">
                <a:cs typeface="+mn-lt"/>
              </a:rPr>
            </a:br>
            <a:r>
              <a:rPr lang="en-US"/>
              <a:t>Home Glow's innovative system leverages the latest ML services to generate and recommend designs, ensuring users get the best options and quotes available.</a:t>
            </a:r>
            <a:endParaRPr lang="en-US">
              <a:ea typeface="Calibri"/>
              <a:cs typeface="Calibri"/>
            </a:endParaRPr>
          </a:p>
          <a:p>
            <a:endParaRPr lang="en-US">
              <a:ea typeface="Calibri" panose="020F0502020204030204"/>
              <a:cs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C6664C-A641-46CF-962D-8E02203E2A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81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Understanding Stakeholder Priorities: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Project </a:t>
            </a:r>
            <a:r>
              <a:rPr lang="en-US" sz="1800" b="0" i="0" err="1">
                <a:solidFill>
                  <a:srgbClr val="000000"/>
                </a:solidFill>
                <a:effectLst/>
                <a:latin typeface="Times New Roman" panose="02020603050405020304" pitchFamily="18" charset="0"/>
              </a:rPr>
              <a:t>HomeGlow’s</a:t>
            </a:r>
            <a:r>
              <a:rPr lang="en-US" sz="1800" b="0" i="0">
                <a:solidFill>
                  <a:srgbClr val="000000"/>
                </a:solidFill>
                <a:effectLst/>
                <a:latin typeface="Times New Roman" panose="02020603050405020304" pitchFamily="18" charset="0"/>
              </a:rPr>
              <a:t> leadership prioritizes </a:t>
            </a:r>
            <a:r>
              <a:rPr lang="en-US" sz="1800" b="1" i="0">
                <a:solidFill>
                  <a:srgbClr val="000000"/>
                </a:solidFill>
                <a:effectLst/>
                <a:latin typeface="Times New Roman" panose="02020603050405020304" pitchFamily="18" charset="0"/>
              </a:rPr>
              <a:t>customer satisfaction</a:t>
            </a:r>
            <a:r>
              <a:rPr lang="en-US" sz="1800" b="0" i="0">
                <a:solidFill>
                  <a:srgbClr val="000000"/>
                </a:solidFill>
                <a:effectLst/>
                <a:latin typeface="Times New Roman" panose="02020603050405020304" pitchFamily="18" charset="0"/>
              </a:rPr>
              <a:t>, </a:t>
            </a:r>
            <a:r>
              <a:rPr lang="en-US" sz="1800" b="1" i="0">
                <a:solidFill>
                  <a:srgbClr val="000000"/>
                </a:solidFill>
                <a:effectLst/>
                <a:latin typeface="Times New Roman" panose="02020603050405020304" pitchFamily="18" charset="0"/>
              </a:rPr>
              <a:t>operational efficiency</a:t>
            </a:r>
            <a:r>
              <a:rPr lang="en-US" sz="1800" b="0" i="0">
                <a:solidFill>
                  <a:srgbClr val="000000"/>
                </a:solidFill>
                <a:effectLst/>
                <a:latin typeface="Times New Roman" panose="02020603050405020304" pitchFamily="18" charset="0"/>
              </a:rPr>
              <a:t>, and </a:t>
            </a:r>
            <a:r>
              <a:rPr lang="en-US" sz="1800" b="1" i="0">
                <a:solidFill>
                  <a:srgbClr val="000000"/>
                </a:solidFill>
                <a:effectLst/>
                <a:latin typeface="Times New Roman" panose="02020603050405020304" pitchFamily="18" charset="0"/>
              </a:rPr>
              <a:t>scalable growth</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The AI tool aligns with these priorities by enhancing the customer experience, reducing delays, and supporting future scalability (Forrester, 2024).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Business Outcomes: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Enhanced Customer Experience:</a:t>
            </a:r>
            <a:r>
              <a:rPr lang="en-US" sz="1800" b="0" i="0">
                <a:solidFill>
                  <a:srgbClr val="000000"/>
                </a:solidFill>
                <a:effectLst/>
                <a:latin typeface="Times New Roman" panose="02020603050405020304" pitchFamily="18" charset="0"/>
              </a:rPr>
              <a:t> Personalized project recommendations and real-time updates on progress. </a:t>
            </a:r>
          </a:p>
          <a:p>
            <a:pPr rtl="0">
              <a:spcBef>
                <a:spcPts val="1400"/>
              </a:spcBef>
              <a:spcAft>
                <a:spcPts val="400"/>
              </a:spcAft>
            </a:pPr>
            <a:r>
              <a:rPr lang="en-US" sz="1800" b="1" i="0" u="none" strike="noStrike">
                <a:solidFill>
                  <a:srgbClr val="000000"/>
                </a:solidFill>
                <a:effectLst/>
                <a:latin typeface="Arial" panose="020B0604020202020204" pitchFamily="34" charset="0"/>
              </a:rPr>
              <a:t>	Personalized Recommendations for New Homebuyers</a:t>
            </a:r>
            <a:endParaRPr lang="en-US" sz="2800" b="1">
              <a:effectLst/>
            </a:endParaRPr>
          </a:p>
          <a:p>
            <a:pPr lvl="3" rtl="0" fontAlgn="base">
              <a:spcBef>
                <a:spcPts val="1200"/>
              </a:spcBef>
              <a:buFont typeface="Arial" panose="020B0604020202020204" pitchFamily="34" charset="0"/>
              <a:buChar char="•"/>
            </a:pPr>
            <a:r>
              <a:rPr lang="en-US" sz="1800" b="1" i="0" u="none" strike="noStrike">
                <a:solidFill>
                  <a:srgbClr val="000000"/>
                </a:solidFill>
                <a:effectLst/>
                <a:latin typeface="Arial" panose="020B0604020202020204" pitchFamily="34" charset="0"/>
              </a:rPr>
              <a:t>Tailored Renovation Guides for Relocating Homebuyers</a:t>
            </a:r>
            <a:r>
              <a:rPr lang="en-US" sz="1800" b="0" i="0" u="none" strike="noStrike">
                <a:solidFill>
                  <a:srgbClr val="000000"/>
                </a:solidFill>
                <a:effectLst/>
                <a:latin typeface="Arial" panose="020B0604020202020204" pitchFamily="34" charset="0"/>
              </a:rPr>
              <a:t>: The tool could cater specifically to homebuyers relocating to an unfamiliar area by providing a “local renovation guide.” This guide would offer insights into typical design preferences, material durability for local climate conditions, and styles that match the local aesthetic.</a:t>
            </a:r>
          </a:p>
          <a:p>
            <a:pPr lvl="3" rtl="0" fontAlgn="base">
              <a:spcAft>
                <a:spcPts val="1200"/>
              </a:spcAft>
              <a:buFont typeface="Arial" panose="020B0604020202020204" pitchFamily="34" charset="0"/>
              <a:buChar char="•"/>
            </a:pPr>
            <a:r>
              <a:rPr lang="en-US" sz="1800" b="1" i="0" u="none" strike="noStrike">
                <a:solidFill>
                  <a:srgbClr val="000000"/>
                </a:solidFill>
                <a:effectLst/>
                <a:latin typeface="Arial" panose="020B0604020202020204" pitchFamily="34" charset="0"/>
              </a:rPr>
              <a:t>Material Sourcing and Cost Forecasts</a:t>
            </a:r>
            <a:r>
              <a:rPr lang="en-US" sz="1800" b="0" i="0" u="none" strike="noStrike">
                <a:solidFill>
                  <a:srgbClr val="000000"/>
                </a:solidFill>
                <a:effectLst/>
                <a:latin typeface="Arial" panose="020B0604020202020204" pitchFamily="34" charset="0"/>
              </a:rPr>
              <a:t>: Leveraging regional and historical home data, the tool could even forecast the costs associated with different materials or design choices. For example, if slate roofing is popular in a historic North Carolina neighborhood but costly, the system could alert users to budget-friendly alternatives that maintain the aesthetic without sacrificing quality.</a:t>
            </a:r>
          </a:p>
          <a:p>
            <a:pPr rtl="0">
              <a:spcBef>
                <a:spcPts val="1400"/>
              </a:spcBef>
              <a:spcAft>
                <a:spcPts val="400"/>
              </a:spcAft>
            </a:pPr>
            <a:r>
              <a:rPr lang="en-US" sz="1800" b="1" i="0" u="none" strike="noStrike">
                <a:solidFill>
                  <a:srgbClr val="000000"/>
                </a:solidFill>
                <a:effectLst/>
                <a:latin typeface="Arial" panose="020B0604020202020204" pitchFamily="34" charset="0"/>
              </a:rPr>
              <a:t>	Collaborations with Local Stakeholders for Real-Time Data</a:t>
            </a:r>
            <a:endParaRPr lang="en-US" sz="2800" b="1">
              <a:effectLst/>
            </a:endParaRPr>
          </a:p>
          <a:p>
            <a:pPr lvl="3" rtl="0" fontAlgn="base">
              <a:spcBef>
                <a:spcPts val="1200"/>
              </a:spcBef>
              <a:buFont typeface="Arial" panose="020B0604020202020204" pitchFamily="34" charset="0"/>
              <a:buChar char="•"/>
            </a:pPr>
            <a:r>
              <a:rPr lang="en-US" sz="1800" b="1" i="0" u="none" strike="noStrike">
                <a:solidFill>
                  <a:srgbClr val="000000"/>
                </a:solidFill>
                <a:effectLst/>
                <a:latin typeface="Arial" panose="020B0604020202020204" pitchFamily="34" charset="0"/>
              </a:rPr>
              <a:t>Partnerships with HOAs and Planning Departments</a:t>
            </a:r>
            <a:r>
              <a:rPr lang="en-US" sz="1800" b="0" i="0" u="none" strike="noStrike">
                <a:solidFill>
                  <a:srgbClr val="000000"/>
                </a:solidFill>
                <a:effectLst/>
                <a:latin typeface="Arial" panose="020B0604020202020204" pitchFamily="34" charset="0"/>
              </a:rPr>
              <a:t>: Collaborations with HOAs and town planning departments would allow the system to provide real-time updates on local regulations, renovation restrictions, or incentives. This ensures homeowners are not only aware of the local style but also of any specific restrictions they must adhere to, which could be crucial in historically preserved areas.</a:t>
            </a:r>
          </a:p>
          <a:p>
            <a:pPr lvl="3" rtl="0" fontAlgn="base">
              <a:spcAft>
                <a:spcPts val="1200"/>
              </a:spcAft>
              <a:buFont typeface="Arial" panose="020B0604020202020204" pitchFamily="34" charset="0"/>
              <a:buChar char="•"/>
            </a:pPr>
            <a:r>
              <a:rPr lang="en-US" sz="1800" b="1" i="0" u="none" strike="noStrike">
                <a:solidFill>
                  <a:srgbClr val="000000"/>
                </a:solidFill>
                <a:effectLst/>
                <a:latin typeface="Arial" panose="020B0604020202020204" pitchFamily="34" charset="0"/>
              </a:rPr>
              <a:t>Real Estate Insights on Neighborhood Profiles</a:t>
            </a:r>
            <a:r>
              <a:rPr lang="en-US" sz="1800" b="0" i="0" u="none" strike="noStrike">
                <a:solidFill>
                  <a:srgbClr val="000000"/>
                </a:solidFill>
                <a:effectLst/>
                <a:latin typeface="Arial" panose="020B0604020202020204" pitchFamily="34" charset="0"/>
              </a:rPr>
              <a:t>: By pulling in data from real estate listings and previous renovation costs in the area, the tool could offer newcomers valuable information on neighborhood profiles, including what types of renovations are standard or highly valued in each area.</a:t>
            </a:r>
          </a:p>
          <a:p>
            <a:pPr lvl="1" algn="l" rtl="0" fontAlgn="base">
              <a:lnSpc>
                <a:spcPts val="1569"/>
              </a:lnSpc>
              <a:buFont typeface="+mj-lt"/>
              <a:buAutoNum type="arabicPeriod"/>
            </a:pPr>
            <a:endParaRPr lang="en-US" sz="1800" b="0" i="0">
              <a:solidFill>
                <a:srgbClr val="000000"/>
              </a:solidFill>
              <a:effectLst/>
              <a:latin typeface="Times New Roman" panose="02020603050405020304" pitchFamily="18" charset="0"/>
            </a:endParaRP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Increased Efficiency:</a:t>
            </a:r>
            <a:r>
              <a:rPr lang="en-US" sz="1800" b="0" i="0">
                <a:solidFill>
                  <a:srgbClr val="000000"/>
                </a:solidFill>
                <a:effectLst/>
                <a:latin typeface="Times New Roman" panose="02020603050405020304" pitchFamily="18" charset="0"/>
              </a:rPr>
              <a:t> Automated scheduling and resource allocation to eliminate bottlenecks.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Cost Optimization:</a:t>
            </a:r>
            <a:r>
              <a:rPr lang="en-US" sz="1800" b="0" i="0">
                <a:solidFill>
                  <a:srgbClr val="000000"/>
                </a:solidFill>
                <a:effectLst/>
                <a:latin typeface="Times New Roman" panose="02020603050405020304" pitchFamily="18" charset="0"/>
              </a:rPr>
              <a:t> Predictive analytics to identify potential cost overruns before they occur. </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9</a:t>
            </a:fld>
            <a:endParaRPr lang="en-US"/>
          </a:p>
        </p:txBody>
      </p:sp>
    </p:spTree>
    <p:extLst>
      <p:ext uri="{BB962C8B-B14F-4D97-AF65-F5344CB8AC3E}">
        <p14:creationId xmlns:p14="http://schemas.microsoft.com/office/powerpoint/2010/main" val="193902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91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5824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6098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8D5D83F1-BF6E-4A98-8153-BAC9ABDE7CE3}" type="datetimeFigureOut">
              <a:rPr lang="en-US" dirty="0"/>
              <a:t>12/12/2024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109100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BA576E92-E5C8-4FF8-B2BE-A516F6A1724E}" type="datetimeFigureOut">
              <a:rPr lang="en-US" dirty="0"/>
              <a:t>12/12/2024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4202386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6DDB232-C681-46A2-B21F-2BD21E9CA134}" type="datetimeFigureOut">
              <a:rPr lang="en-US" dirty="0"/>
              <a:t>12/12/2024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77252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30ABE26E-66F9-4E5F-9E07-CA7CDB200281}" type="datetimeFigureOut">
              <a:rPr lang="en-US" dirty="0"/>
              <a:t>12/12/2024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560533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85A1A01C-F286-49E7-998E-3D5BB613F99A}" type="datetimeFigureOut">
              <a:rPr lang="en-US" dirty="0"/>
              <a:t>12/12/2024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193722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7CC2C0A-F771-42D9-AAB0-90C3A2B0FEAD}" type="datetimeFigureOut">
              <a:rPr lang="en-US" dirty="0"/>
              <a:t>12/12/2024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738561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2CA2A270-409D-4410-9649-B7481576446C}" type="datetimeFigureOut">
              <a:rPr lang="en-US" dirty="0"/>
              <a:t>12/12/2024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495859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42200AA3-798A-4433-8927-6E115914B6EF}" type="datetimeFigureOut">
              <a:rPr lang="en-US" dirty="0"/>
              <a:t>12/12/2024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281865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63343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36322871-0F85-43DC-99D7-CA8E7437E2EC}" type="datetimeFigureOut">
              <a:rPr lang="en-US" dirty="0"/>
              <a:t>12/12/2024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1756893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ED9BE5A2-57A1-4629-B29D-D386573AF9F3}" type="datetimeFigureOut">
              <a:rPr lang="en-US" dirty="0"/>
              <a:t>12/12/2024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4113903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A3A72485-1B57-41B4-A998-97848CC136C2}" type="datetimeFigureOut">
              <a:rPr lang="en-US" dirty="0"/>
              <a:t>12/12/2024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dirty="0"/>
              <a:t>‹#›</a:t>
            </a:fld>
            <a:endParaRPr lang="en-US"/>
          </a:p>
        </p:txBody>
      </p:sp>
    </p:spTree>
    <p:extLst>
      <p:ext uri="{BB962C8B-B14F-4D97-AF65-F5344CB8AC3E}">
        <p14:creationId xmlns:p14="http://schemas.microsoft.com/office/powerpoint/2010/main" val="92688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4212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5288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46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3800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3477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0116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12/12/2024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9018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12/12/2024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820443745"/>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E857DF4D-D974-434D-9D64-40B7405DF5F0}" type="datetimeFigureOut">
              <a:rPr lang="en-US" dirty="0"/>
              <a:t>12/12/2024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dirty="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6873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hf hdr="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pos="576">
          <p15:clr>
            <a:srgbClr val="F26B43"/>
          </p15:clr>
        </p15:guide>
        <p15:guide id="6"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posts/bytebytego_systemdesign-coding-interviewtips-activity-7259793621313286144-JzUG?utm_source=share&amp;utm_medium=member_desktop" TargetMode="External"/><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homeglowpsu.github.io/homeglow/" TargetMode="Externa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Network Technology Background">
            <a:extLst>
              <a:ext uri="{FF2B5EF4-FFF2-40B4-BE49-F238E27FC236}">
                <a16:creationId xmlns:a16="http://schemas.microsoft.com/office/drawing/2014/main" id="{7F227CBF-2C77-C748-E1E2-C7B3904A5F0A}"/>
              </a:ext>
            </a:extLst>
          </p:cNvPr>
          <p:cNvPicPr>
            <a:picLocks noChangeAspect="1"/>
          </p:cNvPicPr>
          <p:nvPr/>
        </p:nvPicPr>
        <p:blipFill>
          <a:blip r:embed="rId3"/>
          <a:srcRect b="3434"/>
          <a:stretch/>
        </p:blipFill>
        <p:spPr>
          <a:xfrm>
            <a:off x="20" y="10"/>
            <a:ext cx="12191979" cy="6857989"/>
          </a:xfrm>
          <a:prstGeom prst="rect">
            <a:avLst/>
          </a:prstGeom>
        </p:spPr>
      </p:pic>
      <p:sp useBgFill="1">
        <p:nvSpPr>
          <p:cNvPr id="210" name="Rectangle 209">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3999" y="1524000"/>
            <a:ext cx="5075853" cy="2581369"/>
          </a:xfrm>
        </p:spPr>
        <p:txBody>
          <a:bodyPr anchor="t">
            <a:normAutofit/>
          </a:bodyPr>
          <a:lstStyle/>
          <a:p>
            <a:pPr marL="0" marR="0" lvl="0" indent="0" algn="l" defTabSz="914400" rtl="0" eaLnBrk="1" fontAlgn="auto" latinLnBrk="0" hangingPunct="1">
              <a:lnSpc>
                <a:spcPct val="130000"/>
              </a:lnSpc>
              <a:spcBef>
                <a:spcPts val="1000"/>
              </a:spcBef>
              <a:spcAft>
                <a:spcPts val="0"/>
              </a:spcAft>
              <a:buClrTx/>
              <a:buSzPct val="85000"/>
              <a:buFont typeface="Arial" panose="020B0604020202020204" pitchFamily="34" charset="0"/>
              <a:buNone/>
              <a:tabLst/>
              <a:defRPr/>
            </a:pPr>
            <a:r>
              <a:rPr lang="en-US" b="0">
                <a:ea typeface="+mj-lt"/>
                <a:cs typeface="+mj-lt"/>
              </a:rPr>
              <a:t>Renovate with Confidence. Your Vision, Our Expertise.</a:t>
            </a:r>
            <a:br>
              <a:rPr lang="en-US" b="0">
                <a:ea typeface="+mj-lt"/>
                <a:cs typeface="+mj-lt"/>
              </a:rPr>
            </a:br>
            <a:r>
              <a:rPr kumimoji="0" lang="en-US" sz="1800" b="0" i="0" u="none" strike="noStrike" kern="1200" cap="none" spc="0" normalizeH="0" baseline="0" noProof="0">
                <a:ln>
                  <a:noFill/>
                </a:ln>
                <a:solidFill>
                  <a:prstClr val="black"/>
                </a:solidFill>
                <a:effectLst/>
                <a:uLnTx/>
                <a:uFillTx/>
                <a:latin typeface="Trade Gothic Next Light"/>
                <a:ea typeface="+mn-lt"/>
                <a:cs typeface="+mn-lt"/>
              </a:rPr>
              <a:t>Dare to Dream, Renovate with Glee.</a:t>
            </a:r>
            <a:endParaRPr lang="en-US"/>
          </a:p>
        </p:txBody>
      </p:sp>
      <p:sp>
        <p:nvSpPr>
          <p:cNvPr id="3" name="Subtitle 2"/>
          <p:cNvSpPr>
            <a:spLocks noGrp="1"/>
          </p:cNvSpPr>
          <p:nvPr>
            <p:ph type="subTitle" idx="1"/>
          </p:nvPr>
        </p:nvSpPr>
        <p:spPr>
          <a:xfrm>
            <a:off x="1524000" y="4867369"/>
            <a:ext cx="4572000" cy="789300"/>
          </a:xfrm>
        </p:spPr>
        <p:txBody>
          <a:bodyPr vert="horz" lIns="91440" tIns="45720" rIns="91440" bIns="45720" rtlCol="0" anchor="t">
            <a:normAutofit/>
          </a:bodyPr>
          <a:lstStyle/>
          <a:p>
            <a:r>
              <a:rPr lang="en-US"/>
              <a:t>Sean Cosenza, Kim Metzger, Rakesh Rai, and Chris Whitehead</a:t>
            </a:r>
          </a:p>
        </p:txBody>
      </p:sp>
      <p:cxnSp>
        <p:nvCxnSpPr>
          <p:cNvPr id="211" name="Straight Connector 21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logo with a hammer in the shape of a house&#10;&#10;Description automatically generated">
            <a:extLst>
              <a:ext uri="{FF2B5EF4-FFF2-40B4-BE49-F238E27FC236}">
                <a16:creationId xmlns:a16="http://schemas.microsoft.com/office/drawing/2014/main" id="{B9FD0F9F-28AD-128D-27F0-325347232CDF}"/>
              </a:ext>
            </a:extLst>
          </p:cNvPr>
          <p:cNvPicPr>
            <a:picLocks noChangeAspect="1"/>
          </p:cNvPicPr>
          <p:nvPr/>
        </p:nvPicPr>
        <p:blipFill>
          <a:blip r:embed="rId4"/>
          <a:stretch>
            <a:fillRect/>
          </a:stretch>
        </p:blipFill>
        <p:spPr>
          <a:xfrm>
            <a:off x="6440403" y="1855869"/>
            <a:ext cx="4835694" cy="3231484"/>
          </a:xfrm>
          <a:prstGeom prst="rect">
            <a:avLst/>
          </a:prstGeom>
        </p:spPr>
      </p:pic>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05C73-1862-C17F-B78A-FC0044BAFCCC}"/>
              </a:ext>
            </a:extLst>
          </p:cNvPr>
          <p:cNvSpPr>
            <a:spLocks noGrp="1"/>
          </p:cNvSpPr>
          <p:nvPr>
            <p:ph type="title"/>
          </p:nvPr>
        </p:nvSpPr>
        <p:spPr>
          <a:xfrm>
            <a:off x="1104897" y="752355"/>
            <a:ext cx="5333365" cy="1141004"/>
          </a:xfrm>
        </p:spPr>
        <p:txBody>
          <a:bodyPr>
            <a:normAutofit fontScale="90000"/>
          </a:bodyPr>
          <a:lstStyle/>
          <a:p>
            <a:r>
              <a:rPr lang="en-US" sz="3200"/>
              <a:t>Investor pitch</a:t>
            </a:r>
            <a:br>
              <a:rPr lang="en-US" sz="3200"/>
            </a:br>
            <a:endParaRPr lang="en-US" sz="3200"/>
          </a:p>
        </p:txBody>
      </p:sp>
      <p:sp>
        <p:nvSpPr>
          <p:cNvPr id="33" name="Content Placeholder 2">
            <a:extLst>
              <a:ext uri="{FF2B5EF4-FFF2-40B4-BE49-F238E27FC236}">
                <a16:creationId xmlns:a16="http://schemas.microsoft.com/office/drawing/2014/main" id="{2101D151-EFBE-AE6F-B332-51BFA5ED97EF}"/>
              </a:ext>
            </a:extLst>
          </p:cNvPr>
          <p:cNvSpPr>
            <a:spLocks noGrp="1"/>
          </p:cNvSpPr>
          <p:nvPr>
            <p:ph idx="1"/>
          </p:nvPr>
        </p:nvSpPr>
        <p:spPr>
          <a:xfrm>
            <a:off x="1104897" y="1893167"/>
            <a:ext cx="4991103" cy="3836301"/>
          </a:xfrm>
        </p:spPr>
        <p:txBody>
          <a:bodyPr vert="horz" lIns="91440" tIns="45720" rIns="91440" bIns="45720" rtlCol="0" anchor="t">
            <a:normAutofit/>
          </a:bodyPr>
          <a:lstStyle/>
          <a:p>
            <a:pPr rtl="0" fontAlgn="base">
              <a:buFont typeface="Arial" panose="020B0604020202020204" pitchFamily="34" charset="0"/>
              <a:buChar char="•"/>
            </a:pPr>
            <a:r>
              <a:rPr lang="en-US" sz="2400" b="1" i="0" u="none" strike="noStrike">
                <a:effectLst/>
                <a:latin typeface="Trade Gothic Next Cond"/>
              </a:rPr>
              <a:t>Market </a:t>
            </a:r>
            <a:r>
              <a:rPr lang="en-US" sz="2400" b="1">
                <a:latin typeface="Trade Gothic Next Cond"/>
              </a:rPr>
              <a:t>Analysis</a:t>
            </a:r>
            <a:endParaRPr lang="en-US" sz="2400" b="1" i="0" u="none" strike="noStrike">
              <a:effectLst/>
              <a:latin typeface="Trade Gothic Next Cond"/>
            </a:endParaRPr>
          </a:p>
          <a:p>
            <a:pPr fontAlgn="base"/>
            <a:r>
              <a:rPr lang="en-US" sz="2400" b="1">
                <a:latin typeface="Trade Gothic Next Cond"/>
              </a:rPr>
              <a:t>Value Proposition &amp; Business Model</a:t>
            </a:r>
          </a:p>
          <a:p>
            <a:r>
              <a:rPr lang="en-US" sz="2400" b="1">
                <a:latin typeface="Trade Gothic Next Cond"/>
              </a:rPr>
              <a:t>Implementation</a:t>
            </a:r>
          </a:p>
          <a:p>
            <a:r>
              <a:rPr lang="en-US" sz="2400" b="1">
                <a:latin typeface="Trade Gothic Next Cond"/>
              </a:rPr>
              <a:t>Financial Forecast</a:t>
            </a:r>
          </a:p>
          <a:p>
            <a:pPr rtl="0" fontAlgn="base">
              <a:buFont typeface="Arial" panose="020B0604020202020204" pitchFamily="34" charset="0"/>
              <a:buChar char="•"/>
            </a:pPr>
            <a:r>
              <a:rPr lang="en-US" sz="2400" b="1">
                <a:latin typeface="Trade Gothic Next Cond"/>
              </a:rPr>
              <a:t>Risks &amp; Mitigation</a:t>
            </a:r>
          </a:p>
          <a:p>
            <a:pPr fontAlgn="base"/>
            <a:r>
              <a:rPr lang="en-US" sz="2400" b="1" i="0">
                <a:effectLst/>
                <a:latin typeface="Trade Gothic Next Cond"/>
              </a:rPr>
              <a:t>Funding</a:t>
            </a:r>
            <a:r>
              <a:rPr lang="en-US" sz="2400" b="1">
                <a:latin typeface="Trade Gothic Next Cond"/>
              </a:rPr>
              <a:t> Sources/Ask</a:t>
            </a:r>
            <a:endParaRPr lang="en-US" sz="2400" b="0" i="0">
              <a:effectLst/>
              <a:latin typeface="Trade Gothic Next Cond"/>
            </a:endParaRPr>
          </a:p>
          <a:p>
            <a:pPr rtl="0" fontAlgn="base">
              <a:buFont typeface="Arial" panose="020B0604020202020204" pitchFamily="34" charset="0"/>
              <a:buChar char="•"/>
            </a:pPr>
            <a:endParaRPr lang="en-US" b="0" i="0">
              <a:effectLst/>
              <a:latin typeface="Times New Roman" panose="02020603050405020304" pitchFamily="18" charset="0"/>
            </a:endParaRPr>
          </a:p>
          <a:p>
            <a:endParaRPr lang="en-US"/>
          </a:p>
        </p:txBody>
      </p:sp>
      <p:sp>
        <p:nvSpPr>
          <p:cNvPr id="34" name="Oval 33">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Business Growth">
            <a:extLst>
              <a:ext uri="{FF2B5EF4-FFF2-40B4-BE49-F238E27FC236}">
                <a16:creationId xmlns:a16="http://schemas.microsoft.com/office/drawing/2014/main" id="{18394FDE-AE3B-8C13-99ED-AA60699971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6075" y="1890308"/>
            <a:ext cx="3077384" cy="3077384"/>
          </a:xfrm>
          <a:prstGeom prst="rect">
            <a:avLst/>
          </a:prstGeom>
        </p:spPr>
      </p:pic>
    </p:spTree>
    <p:extLst>
      <p:ext uri="{BB962C8B-B14F-4D97-AF65-F5344CB8AC3E}">
        <p14:creationId xmlns:p14="http://schemas.microsoft.com/office/powerpoint/2010/main" val="204089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Pens and rulers">
            <a:extLst>
              <a:ext uri="{FF2B5EF4-FFF2-40B4-BE49-F238E27FC236}">
                <a16:creationId xmlns:a16="http://schemas.microsoft.com/office/drawing/2014/main" id="{C01B8157-3002-E6E3-2149-DCAFD00F690C}"/>
              </a:ext>
            </a:extLst>
          </p:cNvPr>
          <p:cNvPicPr>
            <a:picLocks noChangeAspect="1"/>
          </p:cNvPicPr>
          <p:nvPr/>
        </p:nvPicPr>
        <p:blipFill>
          <a:blip r:embed="rId3">
            <a:alphaModFix/>
          </a:blip>
          <a:srcRect t="7053" b="8677"/>
          <a:stretch/>
        </p:blipFill>
        <p:spPr>
          <a:xfrm>
            <a:off x="-1" y="10"/>
            <a:ext cx="12191999" cy="6857990"/>
          </a:xfrm>
          <a:prstGeom prst="rect">
            <a:avLst/>
          </a:prstGeom>
        </p:spPr>
      </p:pic>
      <p:sp>
        <p:nvSpPr>
          <p:cNvPr id="59" name="Rectangle 58">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EED105-31D3-DC11-B631-2D995D7A97A8}"/>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sz="3200" i="0">
                <a:solidFill>
                  <a:schemeClr val="bg2"/>
                </a:solidFill>
                <a:effectLst/>
              </a:rPr>
              <a:t>4-phase</a:t>
            </a:r>
            <a:br>
              <a:rPr lang="en-US" sz="3200" i="0">
                <a:solidFill>
                  <a:schemeClr val="bg2"/>
                </a:solidFill>
                <a:effectLst/>
              </a:rPr>
            </a:br>
            <a:r>
              <a:rPr lang="en-US" sz="3200" i="0">
                <a:solidFill>
                  <a:schemeClr val="bg2"/>
                </a:solidFill>
                <a:effectLst/>
              </a:rPr>
              <a:t>Implementation Plan </a:t>
            </a:r>
            <a:endParaRPr lang="en-US" sz="3200">
              <a:solidFill>
                <a:schemeClr val="bg2"/>
              </a:solidFill>
            </a:endParaRPr>
          </a:p>
        </p:txBody>
      </p:sp>
      <p:cxnSp>
        <p:nvCxnSpPr>
          <p:cNvPr id="60" name="Straight Connector 59">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0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Graph on document with pen">
            <a:extLst>
              <a:ext uri="{FF2B5EF4-FFF2-40B4-BE49-F238E27FC236}">
                <a16:creationId xmlns:a16="http://schemas.microsoft.com/office/drawing/2014/main" id="{03A31E46-4BA1-CF95-B5F2-8E36080D66B1}"/>
              </a:ext>
            </a:extLst>
          </p:cNvPr>
          <p:cNvPicPr>
            <a:picLocks noChangeAspect="1"/>
          </p:cNvPicPr>
          <p:nvPr/>
        </p:nvPicPr>
        <p:blipFill>
          <a:blip r:embed="rId3">
            <a:alphaModFix amt="50000"/>
          </a:blip>
          <a:srcRect t="1526" b="14235"/>
          <a:stretch/>
        </p:blipFill>
        <p:spPr>
          <a:xfrm>
            <a:off x="20" y="2520"/>
            <a:ext cx="12191980" cy="6855480"/>
          </a:xfrm>
          <a:prstGeom prst="rect">
            <a:avLst/>
          </a:prstGeom>
        </p:spPr>
      </p:pic>
      <p:sp>
        <p:nvSpPr>
          <p:cNvPr id="2" name="Title 1">
            <a:extLst>
              <a:ext uri="{FF2B5EF4-FFF2-40B4-BE49-F238E27FC236}">
                <a16:creationId xmlns:a16="http://schemas.microsoft.com/office/drawing/2014/main" id="{63967898-B2E5-D592-7BA2-573892BCE988}"/>
              </a:ext>
            </a:extLst>
          </p:cNvPr>
          <p:cNvSpPr>
            <a:spLocks noGrp="1"/>
          </p:cNvSpPr>
          <p:nvPr>
            <p:ph type="title"/>
          </p:nvPr>
        </p:nvSpPr>
        <p:spPr>
          <a:xfrm>
            <a:off x="1429566" y="1045445"/>
            <a:ext cx="9238434" cy="857559"/>
          </a:xfrm>
        </p:spPr>
        <p:txBody>
          <a:bodyPr>
            <a:normAutofit/>
          </a:bodyPr>
          <a:lstStyle/>
          <a:p>
            <a:r>
              <a:rPr lang="en-US" sz="3600" i="0">
                <a:solidFill>
                  <a:srgbClr val="FFFFFF"/>
                </a:solidFill>
                <a:effectLst/>
              </a:rPr>
              <a:t>Financial </a:t>
            </a:r>
            <a:r>
              <a:rPr lang="en-US" sz="3600">
                <a:solidFill>
                  <a:srgbClr val="FFFFFF"/>
                </a:solidFill>
              </a:rPr>
              <a:t>projections</a:t>
            </a:r>
          </a:p>
        </p:txBody>
      </p:sp>
      <p:cxnSp>
        <p:nvCxnSpPr>
          <p:cNvPr id="22" name="Straight Connector 21">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0947D3-3FC4-B363-6737-88945C0F0A07}"/>
              </a:ext>
            </a:extLst>
          </p:cNvPr>
          <p:cNvSpPr>
            <a:spLocks noGrp="1"/>
          </p:cNvSpPr>
          <p:nvPr>
            <p:ph idx="1"/>
          </p:nvPr>
        </p:nvSpPr>
        <p:spPr>
          <a:xfrm>
            <a:off x="1429555" y="2743200"/>
            <a:ext cx="7955077" cy="3352800"/>
          </a:xfrm>
        </p:spPr>
        <p:txBody>
          <a:bodyPr vert="horz" lIns="91440" tIns="45720" rIns="91440" bIns="45720" rtlCol="0" anchor="t">
            <a:normAutofit/>
          </a:bodyPr>
          <a:lstStyle/>
          <a:p>
            <a:r>
              <a:rPr lang="en-US" sz="2800" i="0">
                <a:effectLst/>
                <a:latin typeface="+mj-lt"/>
                <a:cs typeface="Times New Roman"/>
              </a:rPr>
              <a:t>REVENUE &amp; BENEFITS</a:t>
            </a:r>
          </a:p>
          <a:p>
            <a:r>
              <a:rPr lang="en-US" sz="2800" i="0">
                <a:effectLst/>
                <a:latin typeface="+mj-lt"/>
                <a:cs typeface="Times New Roman"/>
              </a:rPr>
              <a:t>EXPENSES</a:t>
            </a:r>
          </a:p>
          <a:p>
            <a:r>
              <a:rPr lang="en-US" sz="2800">
                <a:latin typeface="+mj-lt"/>
                <a:cs typeface="Times New Roman"/>
              </a:rPr>
              <a:t>NOI</a:t>
            </a:r>
          </a:p>
          <a:p>
            <a:r>
              <a:rPr lang="en-US" sz="2800" i="0">
                <a:effectLst/>
                <a:latin typeface="+mj-lt"/>
                <a:cs typeface="Times New Roman"/>
              </a:rPr>
              <a:t>ROI &amp; FLEXIBILITY</a:t>
            </a:r>
          </a:p>
        </p:txBody>
      </p:sp>
    </p:spTree>
    <p:extLst>
      <p:ext uri="{BB962C8B-B14F-4D97-AF65-F5344CB8AC3E}">
        <p14:creationId xmlns:p14="http://schemas.microsoft.com/office/powerpoint/2010/main" val="52848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0581802-2250-618F-8DF0-0DB935F30E0C}"/>
              </a:ext>
            </a:extLst>
          </p:cNvPr>
          <p:cNvSpPr txBox="1"/>
          <p:nvPr/>
        </p:nvSpPr>
        <p:spPr>
          <a:xfrm>
            <a:off x="1088569" y="1406387"/>
            <a:ext cx="3936275" cy="2231319"/>
          </a:xfrm>
          <a:prstGeom prst="rect">
            <a:avLst/>
          </a:prstGeom>
        </p:spPr>
        <p:txBody>
          <a:bodyPr vert="horz" lIns="91440" tIns="45720" rIns="91440" bIns="45720" rtlCol="0" anchor="b">
            <a:normAutofit/>
          </a:bodyPr>
          <a:lstStyle/>
          <a:p>
            <a:pPr algn="ctr">
              <a:lnSpc>
                <a:spcPct val="120000"/>
              </a:lnSpc>
              <a:spcBef>
                <a:spcPct val="0"/>
              </a:spcBef>
              <a:spcAft>
                <a:spcPts val="600"/>
              </a:spcAft>
              <a:buSzPct val="85000"/>
            </a:pPr>
            <a:r>
              <a:rPr lang="en-US" sz="2800" b="1" cap="all" spc="600">
                <a:latin typeface="+mj-lt"/>
                <a:ea typeface="+mj-ea"/>
                <a:cs typeface="+mj-cs"/>
              </a:rPr>
              <a:t>HOMEGLOW</a:t>
            </a:r>
          </a:p>
          <a:p>
            <a:pPr algn="ctr">
              <a:lnSpc>
                <a:spcPct val="120000"/>
              </a:lnSpc>
              <a:spcBef>
                <a:spcPct val="0"/>
              </a:spcBef>
              <a:spcAft>
                <a:spcPts val="600"/>
              </a:spcAft>
              <a:buSzPct val="85000"/>
            </a:pPr>
            <a:r>
              <a:rPr lang="en-US" sz="2800" b="1" cap="all" spc="600">
                <a:latin typeface="+mj-lt"/>
                <a:ea typeface="+mj-ea"/>
                <a:cs typeface="+mj-cs"/>
              </a:rPr>
              <a:t>5-YEAR PLAN</a:t>
            </a:r>
          </a:p>
        </p:txBody>
      </p:sp>
      <p:sp>
        <p:nvSpPr>
          <p:cNvPr id="26" name="Rectangle 25">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3BCD93-B164-E5E8-DAF2-F2E92246EABB}"/>
              </a:ext>
            </a:extLst>
          </p:cNvPr>
          <p:cNvPicPr>
            <a:picLocks noChangeAspect="1"/>
          </p:cNvPicPr>
          <p:nvPr/>
        </p:nvPicPr>
        <p:blipFill>
          <a:blip r:embed="rId3">
            <a:alphaModFix/>
          </a:blip>
          <a:stretch>
            <a:fillRect/>
          </a:stretch>
        </p:blipFill>
        <p:spPr>
          <a:xfrm>
            <a:off x="6276109" y="401782"/>
            <a:ext cx="5624945" cy="6040582"/>
          </a:xfrm>
          <a:prstGeom prst="rect">
            <a:avLst/>
          </a:prstGeom>
        </p:spPr>
      </p:pic>
      <p:cxnSp>
        <p:nvCxnSpPr>
          <p:cNvPr id="28" name="Straight Connector 27">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63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icons with text&#10;&#10;Description automatically generated">
            <a:extLst>
              <a:ext uri="{FF2B5EF4-FFF2-40B4-BE49-F238E27FC236}">
                <a16:creationId xmlns:a16="http://schemas.microsoft.com/office/drawing/2014/main" id="{C4513F82-3F1A-A85B-C06B-B1BDCC554859}"/>
              </a:ext>
            </a:extLst>
          </p:cNvPr>
          <p:cNvPicPr>
            <a:picLocks noChangeAspect="1"/>
          </p:cNvPicPr>
          <p:nvPr/>
        </p:nvPicPr>
        <p:blipFill>
          <a:blip r:embed="rId2"/>
          <a:stretch>
            <a:fillRect/>
          </a:stretch>
        </p:blipFill>
        <p:spPr>
          <a:xfrm>
            <a:off x="848264" y="2146501"/>
            <a:ext cx="10495472" cy="3887714"/>
          </a:xfrm>
          <a:prstGeom prst="rect">
            <a:avLst/>
          </a:prstGeom>
        </p:spPr>
      </p:pic>
      <p:sp>
        <p:nvSpPr>
          <p:cNvPr id="3" name="TextBox 2">
            <a:extLst>
              <a:ext uri="{FF2B5EF4-FFF2-40B4-BE49-F238E27FC236}">
                <a16:creationId xmlns:a16="http://schemas.microsoft.com/office/drawing/2014/main" id="{385027E4-4B54-0808-E277-93492C3AB799}"/>
              </a:ext>
            </a:extLst>
          </p:cNvPr>
          <p:cNvSpPr txBox="1"/>
          <p:nvPr/>
        </p:nvSpPr>
        <p:spPr>
          <a:xfrm>
            <a:off x="1796279" y="1106370"/>
            <a:ext cx="85997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OPPORTUNITIES &amp; OUTCOMES</a:t>
            </a:r>
          </a:p>
        </p:txBody>
      </p:sp>
    </p:spTree>
    <p:extLst>
      <p:ext uri="{BB962C8B-B14F-4D97-AF65-F5344CB8AC3E}">
        <p14:creationId xmlns:p14="http://schemas.microsoft.com/office/powerpoint/2010/main" val="2843229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Example one smirnoff">
            <a:extLst>
              <a:ext uri="{FF2B5EF4-FFF2-40B4-BE49-F238E27FC236}">
                <a16:creationId xmlns:a16="http://schemas.microsoft.com/office/drawing/2014/main" id="{ABFDD6BE-B1CD-743D-7034-F08F5D6755D7}"/>
              </a:ext>
            </a:extLst>
          </p:cNvPr>
          <p:cNvPicPr>
            <a:picLocks noGrp="1" noChangeAspect="1"/>
          </p:cNvPicPr>
          <p:nvPr>
            <p:ph idx="1"/>
          </p:nvPr>
        </p:nvPicPr>
        <p:blipFill>
          <a:blip r:embed="rId3"/>
          <a:stretch>
            <a:fillRect/>
          </a:stretch>
        </p:blipFill>
        <p:spPr>
          <a:xfrm>
            <a:off x="1869451" y="184952"/>
            <a:ext cx="8655356" cy="6488096"/>
          </a:xfrm>
        </p:spPr>
      </p:pic>
    </p:spTree>
    <p:extLst>
      <p:ext uri="{BB962C8B-B14F-4D97-AF65-F5344CB8AC3E}">
        <p14:creationId xmlns:p14="http://schemas.microsoft.com/office/powerpoint/2010/main" val="302223216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507332-904B-F098-3D38-CE032FC2A262}"/>
              </a:ext>
            </a:extLst>
          </p:cNvPr>
          <p:cNvSpPr txBox="1"/>
          <p:nvPr/>
        </p:nvSpPr>
        <p:spPr>
          <a:xfrm>
            <a:off x="595745" y="886691"/>
            <a:ext cx="7370619" cy="5878532"/>
          </a:xfrm>
          <a:prstGeom prst="rect">
            <a:avLst/>
          </a:prstGeom>
          <a:noFill/>
        </p:spPr>
        <p:txBody>
          <a:bodyPr wrap="square" rtlCol="0">
            <a:spAutoFit/>
          </a:bodyPr>
          <a:lstStyle/>
          <a:p>
            <a:r>
              <a:rPr lang="en-US" sz="3600" b="1">
                <a:solidFill>
                  <a:schemeClr val="bg1"/>
                </a:solidFill>
                <a:latin typeface="+mj-lt"/>
              </a:rPr>
              <a:t>BONUS SLIDES</a:t>
            </a:r>
          </a:p>
          <a:p>
            <a:endParaRPr lang="en-US" sz="3600" b="1">
              <a:solidFill>
                <a:schemeClr val="bg1"/>
              </a:solidFill>
            </a:endParaRPr>
          </a:p>
          <a:p>
            <a:pPr marL="571500" indent="-571500">
              <a:buFont typeface="Arial" panose="020B0604020202020204" pitchFamily="34" charset="0"/>
              <a:buChar char="•"/>
            </a:pPr>
            <a:r>
              <a:rPr lang="en-US" sz="2800" b="1">
                <a:solidFill>
                  <a:schemeClr val="bg1"/>
                </a:solidFill>
                <a:latin typeface="+mj-lt"/>
              </a:rPr>
              <a:t>System Design</a:t>
            </a:r>
          </a:p>
          <a:p>
            <a:pPr marL="571500" indent="-571500">
              <a:buFont typeface="Arial" panose="020B0604020202020204" pitchFamily="34" charset="0"/>
              <a:buChar char="•"/>
            </a:pPr>
            <a:endParaRPr lang="en-US" sz="2800" b="1">
              <a:solidFill>
                <a:schemeClr val="bg1"/>
              </a:solidFill>
              <a:latin typeface="+mj-lt"/>
            </a:endParaRPr>
          </a:p>
          <a:p>
            <a:pPr marL="571500" indent="-571500">
              <a:buFont typeface="Arial" panose="020B0604020202020204" pitchFamily="34" charset="0"/>
              <a:buChar char="•"/>
            </a:pPr>
            <a:r>
              <a:rPr lang="en-US" sz="2800" b="1">
                <a:solidFill>
                  <a:schemeClr val="bg1"/>
                </a:solidFill>
                <a:latin typeface="+mj-lt"/>
              </a:rPr>
              <a:t>SDLC Process</a:t>
            </a:r>
          </a:p>
          <a:p>
            <a:pPr marL="571500" indent="-571500">
              <a:buFont typeface="Arial" panose="020B0604020202020204" pitchFamily="34" charset="0"/>
              <a:buChar char="•"/>
            </a:pPr>
            <a:endParaRPr lang="en-US" sz="2800" b="1">
              <a:solidFill>
                <a:schemeClr val="bg1"/>
              </a:solidFill>
              <a:latin typeface="+mj-lt"/>
            </a:endParaRPr>
          </a:p>
          <a:p>
            <a:pPr marL="571500" indent="-571500">
              <a:buFont typeface="Arial" panose="020B0604020202020204" pitchFamily="34" charset="0"/>
              <a:buChar char="•"/>
            </a:pPr>
            <a:r>
              <a:rPr lang="en-US" sz="2800" b="1">
                <a:solidFill>
                  <a:schemeClr val="bg1"/>
                </a:solidFill>
                <a:latin typeface="+mj-lt"/>
              </a:rPr>
              <a:t>Deployment Process</a:t>
            </a:r>
          </a:p>
          <a:p>
            <a:pPr marL="571500" indent="-571500">
              <a:buFont typeface="Arial" panose="020B0604020202020204" pitchFamily="34" charset="0"/>
              <a:buChar char="•"/>
            </a:pPr>
            <a:endParaRPr lang="en-US" sz="2800" b="1">
              <a:solidFill>
                <a:schemeClr val="bg1"/>
              </a:solidFill>
              <a:latin typeface="+mj-lt"/>
            </a:endParaRPr>
          </a:p>
          <a:p>
            <a:pPr marL="571500" indent="-571500">
              <a:buFont typeface="Arial" panose="020B0604020202020204" pitchFamily="34" charset="0"/>
              <a:buChar char="•"/>
            </a:pPr>
            <a:r>
              <a:rPr lang="en-US" sz="2800" b="1">
                <a:solidFill>
                  <a:schemeClr val="bg1"/>
                </a:solidFill>
                <a:latin typeface="+mj-lt"/>
              </a:rPr>
              <a:t>Priorities</a:t>
            </a:r>
            <a:endParaRPr lang="en-US" sz="3600" b="1">
              <a:solidFill>
                <a:schemeClr val="bg1"/>
              </a:solidFill>
              <a:latin typeface="+mj-lt"/>
            </a:endParaRPr>
          </a:p>
          <a:p>
            <a:endParaRPr lang="en-US" sz="3600" b="1">
              <a:solidFill>
                <a:schemeClr val="bg1"/>
              </a:solidFill>
            </a:endParaRPr>
          </a:p>
          <a:p>
            <a:endParaRPr lang="en-US" sz="3600" b="1">
              <a:solidFill>
                <a:schemeClr val="bg1"/>
              </a:solidFill>
            </a:endParaRPr>
          </a:p>
          <a:p>
            <a:endParaRPr lang="en-US" sz="3600" b="1">
              <a:solidFill>
                <a:schemeClr val="bg1"/>
              </a:solidFill>
            </a:endParaRPr>
          </a:p>
        </p:txBody>
      </p:sp>
    </p:spTree>
    <p:extLst>
      <p:ext uri="{BB962C8B-B14F-4D97-AF65-F5344CB8AC3E}">
        <p14:creationId xmlns:p14="http://schemas.microsoft.com/office/powerpoint/2010/main" val="3959814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374753"/>
            <a:ext cx="4827799" cy="1034217"/>
          </a:xfrm>
        </p:spPr>
        <p:txBody>
          <a:bodyPr>
            <a:normAutofit/>
          </a:bodyPr>
          <a:lstStyle/>
          <a:p>
            <a:pPr>
              <a:lnSpc>
                <a:spcPct val="110000"/>
              </a:lnSpc>
            </a:pPr>
            <a:r>
              <a:rPr lang="en-US">
                <a:solidFill>
                  <a:schemeClr val="bg1"/>
                </a:solidFill>
              </a:rPr>
              <a:t>System design and S/w architecture</a:t>
            </a:r>
          </a:p>
        </p:txBody>
      </p: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66" y="2662484"/>
            <a:ext cx="4666434" cy="2774820"/>
          </a:xfrm>
        </p:spPr>
        <p:txBody>
          <a:bodyPr vert="horz" lIns="91440" tIns="45720" rIns="91440" bIns="45720" rtlCol="0">
            <a:normAutofit/>
          </a:bodyPr>
          <a:lstStyle/>
          <a:p>
            <a:r>
              <a:rPr lang="en-US">
                <a:solidFill>
                  <a:schemeClr val="bg1"/>
                </a:solidFill>
              </a:rPr>
              <a:t>Microservices architecture</a:t>
            </a:r>
          </a:p>
          <a:p>
            <a:r>
              <a:rPr lang="en-US" b="0">
                <a:solidFill>
                  <a:schemeClr val="bg1"/>
                </a:solidFill>
              </a:rPr>
              <a:t>Browser Based</a:t>
            </a:r>
          </a:p>
          <a:p>
            <a:r>
              <a:rPr lang="en-US">
                <a:solidFill>
                  <a:schemeClr val="bg1"/>
                </a:solidFill>
              </a:rPr>
              <a:t>Mobile</a:t>
            </a:r>
          </a:p>
          <a:p>
            <a:r>
              <a:rPr lang="en-US" b="0">
                <a:solidFill>
                  <a:schemeClr val="bg1"/>
                </a:solidFill>
              </a:rPr>
              <a:t>Scalable</a:t>
            </a:r>
          </a:p>
          <a:p>
            <a:r>
              <a:rPr lang="en-US">
                <a:solidFill>
                  <a:schemeClr val="bg1"/>
                </a:solidFill>
              </a:rPr>
              <a:t>Service Oriented Architecture</a:t>
            </a:r>
            <a:endParaRPr lang="en-US" b="0">
              <a:solidFill>
                <a:schemeClr val="bg1"/>
              </a:solidFill>
            </a:endParaRPr>
          </a:p>
        </p:txBody>
      </p:sp>
      <p:pic>
        <p:nvPicPr>
          <p:cNvPr id="7" name="Picture 6" descr="A diagram of a service&#10;&#10;Description automatically generated">
            <a:extLst>
              <a:ext uri="{FF2B5EF4-FFF2-40B4-BE49-F238E27FC236}">
                <a16:creationId xmlns:a16="http://schemas.microsoft.com/office/drawing/2014/main" id="{2ECA9674-067D-0745-04FA-0D7BABD3371E}"/>
              </a:ext>
            </a:extLst>
          </p:cNvPr>
          <p:cNvPicPr>
            <a:picLocks noChangeAspect="1"/>
          </p:cNvPicPr>
          <p:nvPr/>
        </p:nvPicPr>
        <p:blipFill>
          <a:blip r:embed="rId3"/>
          <a:stretch>
            <a:fillRect/>
          </a:stretch>
        </p:blipFill>
        <p:spPr>
          <a:xfrm>
            <a:off x="7656630" y="115729"/>
            <a:ext cx="4363493" cy="6621043"/>
          </a:xfrm>
          <a:prstGeom prst="rect">
            <a:avLst/>
          </a:prstGeom>
        </p:spPr>
      </p:pic>
    </p:spTree>
    <p:extLst>
      <p:ext uri="{BB962C8B-B14F-4D97-AF65-F5344CB8AC3E}">
        <p14:creationId xmlns:p14="http://schemas.microsoft.com/office/powerpoint/2010/main" val="385757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5F6DAB-03BF-4557-B78A-2B71C16E1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8BA39-427E-7E2C-6B3C-C4186303F132}"/>
              </a:ext>
            </a:extLst>
          </p:cNvPr>
          <p:cNvSpPr>
            <a:spLocks noGrp="1"/>
          </p:cNvSpPr>
          <p:nvPr>
            <p:ph type="title"/>
          </p:nvPr>
        </p:nvSpPr>
        <p:spPr>
          <a:xfrm>
            <a:off x="1524000" y="1293090"/>
            <a:ext cx="2701637" cy="849551"/>
          </a:xfrm>
        </p:spPr>
        <p:txBody>
          <a:bodyPr vert="horz" lIns="91440" tIns="45720" rIns="91440" bIns="45720" rtlCol="0" anchor="t">
            <a:normAutofit/>
          </a:bodyPr>
          <a:lstStyle/>
          <a:p>
            <a:r>
              <a:rPr lang="en-US"/>
              <a:t>SDLC</a:t>
            </a:r>
          </a:p>
        </p:txBody>
      </p:sp>
      <p:cxnSp>
        <p:nvCxnSpPr>
          <p:cNvPr id="30" name="Straight Connector 29">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No alternative text description for this image">
            <a:extLst>
              <a:ext uri="{FF2B5EF4-FFF2-40B4-BE49-F238E27FC236}">
                <a16:creationId xmlns:a16="http://schemas.microsoft.com/office/drawing/2014/main" id="{05B524F6-4806-B37D-F4F7-225E2F66A577}"/>
              </a:ext>
            </a:extLst>
          </p:cNvPr>
          <p:cNvPicPr>
            <a:picLocks noChangeAspect="1"/>
          </p:cNvPicPr>
          <p:nvPr/>
        </p:nvPicPr>
        <p:blipFill>
          <a:blip r:embed="rId2"/>
          <a:stretch>
            <a:fillRect/>
          </a:stretch>
        </p:blipFill>
        <p:spPr>
          <a:xfrm>
            <a:off x="5822538" y="-1802"/>
            <a:ext cx="6292272" cy="6750764"/>
          </a:xfrm>
          <a:prstGeom prst="rect">
            <a:avLst/>
          </a:prstGeom>
        </p:spPr>
      </p:pic>
      <p:sp>
        <p:nvSpPr>
          <p:cNvPr id="8" name="Content Placeholder 2">
            <a:extLst>
              <a:ext uri="{FF2B5EF4-FFF2-40B4-BE49-F238E27FC236}">
                <a16:creationId xmlns:a16="http://schemas.microsoft.com/office/drawing/2014/main" id="{AAF3451B-D16F-5E23-AC74-EF8322F04C54}"/>
              </a:ext>
            </a:extLst>
          </p:cNvPr>
          <p:cNvSpPr>
            <a:spLocks noGrp="1"/>
          </p:cNvSpPr>
          <p:nvPr>
            <p:ph idx="1"/>
          </p:nvPr>
        </p:nvSpPr>
        <p:spPr>
          <a:xfrm>
            <a:off x="1522955" y="4009628"/>
            <a:ext cx="4695957" cy="551272"/>
          </a:xfrm>
        </p:spPr>
        <p:txBody>
          <a:bodyPr vert="horz" lIns="91440" tIns="45720" rIns="91440" bIns="45720" rtlCol="0" anchor="t">
            <a:normAutofit/>
          </a:bodyPr>
          <a:lstStyle/>
          <a:p>
            <a:pPr marL="0" indent="0">
              <a:buNone/>
            </a:pPr>
            <a:r>
              <a:rPr lang="en-US" sz="2400"/>
              <a:t>Source: </a:t>
            </a:r>
            <a:r>
              <a:rPr lang="en-US">
                <a:hlinkClick r:id="rId3"/>
              </a:rPr>
              <a:t>ByteByteGo’s</a:t>
            </a:r>
            <a:endParaRPr lang="en-US" sz="2400"/>
          </a:p>
        </p:txBody>
      </p:sp>
    </p:spTree>
    <p:extLst>
      <p:ext uri="{BB962C8B-B14F-4D97-AF65-F5344CB8AC3E}">
        <p14:creationId xmlns:p14="http://schemas.microsoft.com/office/powerpoint/2010/main" val="42000728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F6205-1A82-89DF-3B8E-8ED45A4D1AE7}"/>
              </a:ext>
            </a:extLst>
          </p:cNvPr>
          <p:cNvSpPr>
            <a:spLocks noGrp="1"/>
          </p:cNvSpPr>
          <p:nvPr>
            <p:ph type="title"/>
          </p:nvPr>
        </p:nvSpPr>
        <p:spPr>
          <a:xfrm>
            <a:off x="915793" y="581"/>
            <a:ext cx="9238434" cy="857559"/>
          </a:xfrm>
        </p:spPr>
        <p:txBody>
          <a:bodyPr>
            <a:normAutofit/>
          </a:bodyPr>
          <a:lstStyle/>
          <a:p>
            <a:r>
              <a:rPr lang="en-US"/>
              <a:t>Deployment process</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diagram of a software company&#10;&#10;Description automatically generated">
            <a:extLst>
              <a:ext uri="{FF2B5EF4-FFF2-40B4-BE49-F238E27FC236}">
                <a16:creationId xmlns:a16="http://schemas.microsoft.com/office/drawing/2014/main" id="{7CB1862E-65F3-DE87-6BE4-F8BB90FDB0E2}"/>
              </a:ext>
            </a:extLst>
          </p:cNvPr>
          <p:cNvPicPr>
            <a:picLocks noGrp="1" noChangeAspect="1"/>
          </p:cNvPicPr>
          <p:nvPr>
            <p:ph idx="1"/>
          </p:nvPr>
        </p:nvPicPr>
        <p:blipFill>
          <a:blip r:embed="rId2"/>
          <a:stretch>
            <a:fillRect/>
          </a:stretch>
        </p:blipFill>
        <p:spPr>
          <a:xfrm>
            <a:off x="498523" y="859192"/>
            <a:ext cx="10979290" cy="5818801"/>
          </a:xfrm>
        </p:spPr>
      </p:pic>
    </p:spTree>
    <p:extLst>
      <p:ext uri="{BB962C8B-B14F-4D97-AF65-F5344CB8AC3E}">
        <p14:creationId xmlns:p14="http://schemas.microsoft.com/office/powerpoint/2010/main" val="32475801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ome Market Trends: 3 Fast Growing Home Markets In 2021">
            <a:extLst>
              <a:ext uri="{FF2B5EF4-FFF2-40B4-BE49-F238E27FC236}">
                <a16:creationId xmlns:a16="http://schemas.microsoft.com/office/drawing/2014/main" id="{298250AF-497D-D6AE-563C-03CB314B0EC4}"/>
              </a:ext>
            </a:extLst>
          </p:cNvPr>
          <p:cNvPicPr>
            <a:picLocks noGrp="1" noRot="1" noChangeAspect="1" noMove="1" noResize="1" noEditPoints="1" noAdjustHandles="1" noChangeArrowheads="1" noChangeShapeType="1" noCrop="1"/>
          </p:cNvPicPr>
          <p:nvPr/>
        </p:nvPicPr>
        <p:blipFill>
          <a:blip r:embed="rId3">
            <a:alphaModFix amt="50000"/>
          </a:blip>
          <a:srcRect t="37"/>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9238434" cy="857559"/>
          </a:xfrm>
        </p:spPr>
        <p:txBody>
          <a:bodyPr>
            <a:normAutofit/>
          </a:bodyPr>
          <a:lstStyle/>
          <a:p>
            <a:r>
              <a:rPr lang="en-US">
                <a:solidFill>
                  <a:srgbClr val="FFFFFF"/>
                </a:solidFill>
                <a:cs typeface="Arial"/>
              </a:rPr>
              <a:t>Background</a:t>
            </a:r>
          </a:p>
        </p:txBody>
      </p:sp>
      <p:cxnSp>
        <p:nvCxnSpPr>
          <p:cNvPr id="82" name="Straight Connector 81">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55" y="2743200"/>
            <a:ext cx="7955077" cy="3352800"/>
          </a:xfrm>
        </p:spPr>
        <p:txBody>
          <a:bodyPr vert="horz" lIns="91440" tIns="45720" rIns="91440" bIns="45720" rtlCol="0">
            <a:normAutofit/>
          </a:bodyPr>
          <a:lstStyle/>
          <a:p>
            <a:r>
              <a:rPr lang="en-US" b="1" cap="all">
                <a:solidFill>
                  <a:srgbClr val="FFFFFF"/>
                </a:solidFill>
                <a:ea typeface="+mn-lt"/>
                <a:cs typeface="+mn-lt"/>
              </a:rPr>
              <a:t>Current market landscape</a:t>
            </a:r>
          </a:p>
          <a:p>
            <a:r>
              <a:rPr lang="en-US" b="1" cap="all">
                <a:solidFill>
                  <a:srgbClr val="FFFFFF"/>
                </a:solidFill>
              </a:rPr>
              <a:t>Help fit consumer need</a:t>
            </a:r>
          </a:p>
          <a:p>
            <a:r>
              <a:rPr lang="en-US" b="1" cap="all">
                <a:solidFill>
                  <a:srgbClr val="FFFFFF"/>
                </a:solidFill>
              </a:rPr>
              <a:t>Consumer base/market demand</a:t>
            </a:r>
          </a:p>
          <a:p>
            <a:r>
              <a:rPr lang="en-US" b="1" cap="all">
                <a:solidFill>
                  <a:srgbClr val="FFFFFF"/>
                </a:solidFill>
              </a:rPr>
              <a:t>Problems (costs, time, hassles)</a:t>
            </a:r>
          </a:p>
        </p:txBody>
      </p:sp>
    </p:spTree>
    <p:extLst>
      <p:ext uri="{BB962C8B-B14F-4D97-AF65-F5344CB8AC3E}">
        <p14:creationId xmlns:p14="http://schemas.microsoft.com/office/powerpoint/2010/main" val="16461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025475" y="1098421"/>
            <a:ext cx="4827799" cy="698336"/>
          </a:xfrm>
        </p:spPr>
        <p:txBody>
          <a:bodyPr>
            <a:normAutofit/>
          </a:bodyPr>
          <a:lstStyle/>
          <a:p>
            <a:r>
              <a:rPr lang="en-US">
                <a:solidFill>
                  <a:schemeClr val="bg1"/>
                </a:solidFill>
              </a:rPr>
              <a:t>Process Flow</a:t>
            </a:r>
          </a:p>
        </p:txBody>
      </p: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025475" y="2042827"/>
            <a:ext cx="4686486" cy="3536820"/>
          </a:xfrm>
        </p:spPr>
        <p:txBody>
          <a:bodyPr vert="horz" lIns="91440" tIns="45720" rIns="91440" bIns="45720" rtlCol="0" anchor="t">
            <a:normAutofit/>
          </a:bodyPr>
          <a:lstStyle/>
          <a:p>
            <a:r>
              <a:rPr lang="en-US" b="1">
                <a:solidFill>
                  <a:schemeClr val="bg1"/>
                </a:solidFill>
              </a:rPr>
              <a:t>Five basic steps of home renovation service</a:t>
            </a:r>
          </a:p>
          <a:p>
            <a:pPr marL="560070" lvl="1" indent="-285750">
              <a:buFont typeface="Arial"/>
              <a:buChar char="•"/>
            </a:pPr>
            <a:r>
              <a:rPr lang="en-US">
                <a:solidFill>
                  <a:schemeClr val="bg1"/>
                </a:solidFill>
              </a:rPr>
              <a:t>Consultation.</a:t>
            </a:r>
            <a:endParaRPr lang="en-US" b="0">
              <a:solidFill>
                <a:schemeClr val="bg1"/>
              </a:solidFill>
            </a:endParaRPr>
          </a:p>
          <a:p>
            <a:pPr marL="560070" lvl="1" indent="-285750">
              <a:buFont typeface="Arial"/>
              <a:buChar char="•"/>
            </a:pPr>
            <a:r>
              <a:rPr lang="en-US">
                <a:solidFill>
                  <a:schemeClr val="bg1"/>
                </a:solidFill>
              </a:rPr>
              <a:t>Planning</a:t>
            </a:r>
            <a:endParaRPr lang="en-US" b="0">
              <a:solidFill>
                <a:schemeClr val="bg1"/>
              </a:solidFill>
            </a:endParaRPr>
          </a:p>
          <a:p>
            <a:pPr marL="560070" lvl="1" indent="-285750">
              <a:buFont typeface="Arial"/>
              <a:buChar char="•"/>
            </a:pPr>
            <a:r>
              <a:rPr lang="en-US">
                <a:solidFill>
                  <a:schemeClr val="bg1"/>
                </a:solidFill>
              </a:rPr>
              <a:t>Material Selection</a:t>
            </a:r>
            <a:endParaRPr lang="en-US" b="0">
              <a:solidFill>
                <a:schemeClr val="bg1"/>
              </a:solidFill>
            </a:endParaRPr>
          </a:p>
          <a:p>
            <a:pPr marL="560070" lvl="1" indent="-285750">
              <a:buFont typeface="Arial"/>
              <a:buChar char="•"/>
            </a:pPr>
            <a:r>
              <a:rPr lang="en-US">
                <a:solidFill>
                  <a:schemeClr val="bg1"/>
                </a:solidFill>
              </a:rPr>
              <a:t>Construction</a:t>
            </a:r>
            <a:endParaRPr lang="en-US" b="0">
              <a:solidFill>
                <a:schemeClr val="bg1"/>
              </a:solidFill>
            </a:endParaRPr>
          </a:p>
          <a:p>
            <a:pPr marL="560070" lvl="1" indent="-285750">
              <a:buFont typeface="Arial"/>
              <a:buChar char="•"/>
            </a:pPr>
            <a:r>
              <a:rPr lang="en-US">
                <a:solidFill>
                  <a:schemeClr val="bg1"/>
                </a:solidFill>
              </a:rPr>
              <a:t>Final review</a:t>
            </a:r>
          </a:p>
          <a:p>
            <a:pPr lvl="1"/>
            <a:br>
              <a:rPr lang="en-US" b="0">
                <a:solidFill>
                  <a:schemeClr val="bg1"/>
                </a:solidFill>
                <a:ea typeface="+mn-lt"/>
                <a:cs typeface="+mn-lt"/>
              </a:rPr>
            </a:br>
            <a:r>
              <a:rPr lang="en-US">
                <a:solidFill>
                  <a:schemeClr val="bg1"/>
                </a:solidFill>
                <a:ea typeface="+mn-lt"/>
                <a:cs typeface="+mn-lt"/>
              </a:rPr>
              <a:t>Icon Source:</a:t>
            </a:r>
            <a:r>
              <a:rPr lang="en-US" b="0">
                <a:solidFill>
                  <a:schemeClr val="bg1"/>
                </a:solidFill>
                <a:ea typeface="+mn-lt"/>
                <a:cs typeface="+mn-lt"/>
              </a:rPr>
              <a:t> https://www.freepik.com/icons</a:t>
            </a:r>
            <a:endParaRPr lang="en-US">
              <a:solidFill>
                <a:schemeClr val="bg1"/>
              </a:solidFill>
            </a:endParaRPr>
          </a:p>
        </p:txBody>
      </p:sp>
      <p:pic>
        <p:nvPicPr>
          <p:cNvPr id="4" name="Picture 3" descr="A diagram of a construction process&#10;&#10;Description automatically generated">
            <a:extLst>
              <a:ext uri="{FF2B5EF4-FFF2-40B4-BE49-F238E27FC236}">
                <a16:creationId xmlns:a16="http://schemas.microsoft.com/office/drawing/2014/main" id="{38732C8F-6B41-1BAF-8D08-5719B4BB1C8C}"/>
              </a:ext>
            </a:extLst>
          </p:cNvPr>
          <p:cNvPicPr>
            <a:picLocks noChangeAspect="1"/>
          </p:cNvPicPr>
          <p:nvPr/>
        </p:nvPicPr>
        <p:blipFill>
          <a:blip r:embed="rId3"/>
          <a:stretch>
            <a:fillRect/>
          </a:stretch>
        </p:blipFill>
        <p:spPr>
          <a:xfrm>
            <a:off x="5853546" y="248610"/>
            <a:ext cx="6128162" cy="6089735"/>
          </a:xfrm>
          <a:prstGeom prst="rect">
            <a:avLst/>
          </a:prstGeom>
        </p:spPr>
      </p:pic>
    </p:spTree>
    <p:extLst>
      <p:ext uri="{BB962C8B-B14F-4D97-AF65-F5344CB8AC3E}">
        <p14:creationId xmlns:p14="http://schemas.microsoft.com/office/powerpoint/2010/main" val="416069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Blue blocks and networks technology background">
            <a:extLst>
              <a:ext uri="{FF2B5EF4-FFF2-40B4-BE49-F238E27FC236}">
                <a16:creationId xmlns:a16="http://schemas.microsoft.com/office/drawing/2014/main" id="{ED33149A-ED22-DBB3-7C80-A21FE4E2A04D}"/>
              </a:ext>
            </a:extLst>
          </p:cNvPr>
          <p:cNvPicPr>
            <a:picLocks noChangeAspect="1"/>
          </p:cNvPicPr>
          <p:nvPr/>
        </p:nvPicPr>
        <p:blipFill>
          <a:blip r:embed="rId3">
            <a:alphaModFix amt="50000"/>
          </a:blip>
          <a:srcRect t="37" b="-446"/>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9238434" cy="857559"/>
          </a:xfrm>
        </p:spPr>
        <p:txBody>
          <a:bodyPr>
            <a:normAutofit/>
          </a:bodyPr>
          <a:lstStyle/>
          <a:p>
            <a:pPr>
              <a:lnSpc>
                <a:spcPct val="110000"/>
              </a:lnSpc>
            </a:pPr>
            <a:r>
              <a:rPr lang="en-US" sz="2200">
                <a:solidFill>
                  <a:srgbClr val="FFFFFF"/>
                </a:solidFill>
                <a:ea typeface="+mj-lt"/>
                <a:cs typeface="+mj-lt"/>
              </a:rPr>
              <a:t>Proposed Technology: AI-Powered Home Improvement Project Management Tool</a:t>
            </a:r>
            <a:endParaRPr lang="en-US" sz="2200" b="0">
              <a:solidFill>
                <a:srgbClr val="FFFFFF"/>
              </a:solidFill>
              <a:ea typeface="+mj-lt"/>
              <a:cs typeface="+mj-lt"/>
            </a:endParaRPr>
          </a:p>
        </p:txBody>
      </p:sp>
      <p:cxnSp>
        <p:nvCxnSpPr>
          <p:cNvPr id="20" name="Straight Connector 19">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55" y="2743200"/>
            <a:ext cx="7955077" cy="3352800"/>
          </a:xfrm>
        </p:spPr>
        <p:txBody>
          <a:bodyPr vert="horz" lIns="91440" tIns="45720" rIns="91440" bIns="45720" rtlCol="0" anchor="t">
            <a:normAutofit/>
          </a:bodyPr>
          <a:lstStyle/>
          <a:p>
            <a:r>
              <a:rPr lang="en-US" b="1">
                <a:solidFill>
                  <a:srgbClr val="FFFFFF"/>
                </a:solidFill>
                <a:ea typeface="+mn-lt"/>
                <a:cs typeface="+mn-lt"/>
              </a:rPr>
              <a:t>AI-Driven Cost Estimation</a:t>
            </a:r>
          </a:p>
          <a:p>
            <a:r>
              <a:rPr lang="en-US" b="1">
                <a:solidFill>
                  <a:srgbClr val="FFFFFF"/>
                </a:solidFill>
                <a:ea typeface="+mn-lt"/>
                <a:cs typeface="+mn-lt"/>
              </a:rPr>
              <a:t>Smart Resource Allocation</a:t>
            </a:r>
          </a:p>
          <a:p>
            <a:pPr marL="560070" lvl="1" indent="-285750">
              <a:buFont typeface="Arial" panose="020B0604020202020204" pitchFamily="34" charset="0"/>
              <a:buChar char="•"/>
            </a:pPr>
            <a:r>
              <a:rPr lang="en-US">
                <a:solidFill>
                  <a:srgbClr val="FFFFFF"/>
                </a:solidFill>
                <a:ea typeface="+mn-lt"/>
                <a:cs typeface="+mn-lt"/>
              </a:rPr>
              <a:t>recommend the most cost-effective options</a:t>
            </a:r>
          </a:p>
          <a:p>
            <a:r>
              <a:rPr lang="en-US" b="1">
                <a:solidFill>
                  <a:srgbClr val="FFFFFF"/>
                </a:solidFill>
                <a:ea typeface="+mn-lt"/>
                <a:cs typeface="+mn-lt"/>
              </a:rPr>
              <a:t>Resource Analysis Process</a:t>
            </a:r>
          </a:p>
          <a:p>
            <a:pPr marL="560070" lvl="1" indent="-285750">
              <a:buFont typeface="Arial" panose="020B0604020202020204" pitchFamily="34" charset="0"/>
              <a:buChar char="•"/>
            </a:pPr>
            <a:r>
              <a:rPr lang="en-US" b="1">
                <a:solidFill>
                  <a:srgbClr val="FFFFFF"/>
                </a:solidFill>
                <a:latin typeface="Trade Gothic Next Light"/>
                <a:ea typeface="+mn-lt"/>
                <a:cs typeface="Times New Roman"/>
              </a:rPr>
              <a:t>Data </a:t>
            </a:r>
            <a:r>
              <a:rPr lang="en-US">
                <a:solidFill>
                  <a:srgbClr val="FFFFFF"/>
                </a:solidFill>
                <a:latin typeface="Trade Gothic Next Light"/>
                <a:ea typeface="+mn-lt"/>
                <a:cs typeface="Times New Roman"/>
              </a:rPr>
              <a:t>Collection</a:t>
            </a:r>
          </a:p>
          <a:p>
            <a:pPr marL="560070" lvl="1" indent="-285750">
              <a:buFont typeface="Arial"/>
              <a:buChar char="•"/>
            </a:pPr>
            <a:r>
              <a:rPr lang="en-US">
                <a:solidFill>
                  <a:srgbClr val="FFFFFF"/>
                </a:solidFill>
                <a:latin typeface="Trade Gothic Next Light"/>
                <a:ea typeface="+mn-lt"/>
                <a:cs typeface="Times New Roman"/>
              </a:rPr>
              <a:t>Inventory and Supplier Databases</a:t>
            </a:r>
          </a:p>
          <a:p>
            <a:pPr marL="560070" lvl="1" indent="-285750">
              <a:buFont typeface="Arial"/>
              <a:buChar char="•"/>
            </a:pPr>
            <a:r>
              <a:rPr lang="en-US">
                <a:solidFill>
                  <a:srgbClr val="FFFFFF"/>
                </a:solidFill>
                <a:latin typeface="Trade Gothic Next Light"/>
                <a:ea typeface="+mn-lt"/>
                <a:cs typeface="Times New Roman"/>
              </a:rPr>
              <a:t>Machine Learning Models for Cost-Effectiveness</a:t>
            </a:r>
          </a:p>
          <a:p>
            <a:pPr marL="560070" lvl="1" indent="-285750">
              <a:buFont typeface="Arial"/>
              <a:buChar char="•"/>
            </a:pPr>
            <a:r>
              <a:rPr lang="en-US">
                <a:solidFill>
                  <a:srgbClr val="FFFFFF"/>
                </a:solidFill>
                <a:latin typeface="Trade Gothic Next Light"/>
                <a:ea typeface="+mn-lt"/>
                <a:cs typeface="Times New Roman"/>
              </a:rPr>
              <a:t>Optimal</a:t>
            </a:r>
            <a:r>
              <a:rPr lang="en-US" b="1">
                <a:solidFill>
                  <a:srgbClr val="FFFFFF"/>
                </a:solidFill>
                <a:latin typeface="Trade Gothic Next Light"/>
                <a:ea typeface="+mn-lt"/>
                <a:cs typeface="Times New Roman"/>
              </a:rPr>
              <a:t> Resource Recommendations</a:t>
            </a:r>
          </a:p>
        </p:txBody>
      </p:sp>
    </p:spTree>
    <p:extLst>
      <p:ext uri="{BB962C8B-B14F-4D97-AF65-F5344CB8AC3E}">
        <p14:creationId xmlns:p14="http://schemas.microsoft.com/office/powerpoint/2010/main" val="199588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2CFF0-ECDC-E2B9-05ED-FDB6C1EAFB28}"/>
              </a:ext>
            </a:extLst>
          </p:cNvPr>
          <p:cNvSpPr>
            <a:spLocks noGrp="1"/>
          </p:cNvSpPr>
          <p:nvPr>
            <p:ph type="title"/>
          </p:nvPr>
        </p:nvSpPr>
        <p:spPr>
          <a:xfrm>
            <a:off x="1524000" y="762001"/>
            <a:ext cx="9144000" cy="869092"/>
          </a:xfrm>
        </p:spPr>
        <p:txBody>
          <a:bodyPr>
            <a:normAutofit/>
          </a:bodyPr>
          <a:lstStyle/>
          <a:p>
            <a:pPr algn="ctr"/>
            <a:r>
              <a:rPr lang="en-US">
                <a:ea typeface="+mj-lt"/>
                <a:cs typeface="+mj-lt"/>
              </a:rPr>
              <a:t>Bridging a Client Gap</a:t>
            </a:r>
          </a:p>
        </p:txBody>
      </p:sp>
      <p:graphicFrame>
        <p:nvGraphicFramePr>
          <p:cNvPr id="30" name="Content Placeholder 2">
            <a:extLst>
              <a:ext uri="{FF2B5EF4-FFF2-40B4-BE49-F238E27FC236}">
                <a16:creationId xmlns:a16="http://schemas.microsoft.com/office/drawing/2014/main" id="{27BD92E4-FF04-940E-5E75-82D31EA9B160}"/>
              </a:ext>
            </a:extLst>
          </p:cNvPr>
          <p:cNvGraphicFramePr>
            <a:graphicFrameLocks noGrp="1"/>
          </p:cNvGraphicFramePr>
          <p:nvPr>
            <p:ph idx="1"/>
            <p:extLst>
              <p:ext uri="{D42A27DB-BD31-4B8C-83A1-F6EECF244321}">
                <p14:modId xmlns:p14="http://schemas.microsoft.com/office/powerpoint/2010/main" val="304686729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3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317831" y="572469"/>
            <a:ext cx="4158919" cy="1067084"/>
          </a:xfrm>
        </p:spPr>
        <p:txBody>
          <a:bodyPr>
            <a:noAutofit/>
          </a:bodyPr>
          <a:lstStyle/>
          <a:p>
            <a:r>
              <a:rPr lang="en-US"/>
              <a:t>RENOVATION</a:t>
            </a:r>
            <a:br>
              <a:rPr lang="en-US"/>
            </a:br>
            <a:r>
              <a:rPr lang="en-US"/>
              <a:t>Process Flow</a:t>
            </a:r>
          </a:p>
        </p:txBody>
      </p: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37358" y="1869908"/>
            <a:ext cx="4991103" cy="3809999"/>
          </a:xfrm>
        </p:spPr>
        <p:txBody>
          <a:bodyPr vert="horz" lIns="91440" tIns="45720" rIns="91440" bIns="45720" rtlCol="0">
            <a:normAutofit/>
          </a:bodyPr>
          <a:lstStyle/>
          <a:p>
            <a:r>
              <a:rPr lang="en-US" b="1"/>
              <a:t>Five basic steps of home renovation service</a:t>
            </a:r>
          </a:p>
          <a:p>
            <a:pPr marL="560070" lvl="1" indent="-285750">
              <a:buFont typeface="Arial"/>
              <a:buChar char="•"/>
            </a:pPr>
            <a:r>
              <a:rPr lang="en-US" sz="1800"/>
              <a:t>Consultation.</a:t>
            </a:r>
            <a:endParaRPr lang="en-US" sz="1800" b="0"/>
          </a:p>
          <a:p>
            <a:pPr marL="560070" lvl="1" indent="-285750">
              <a:buFont typeface="Arial"/>
              <a:buChar char="•"/>
            </a:pPr>
            <a:r>
              <a:rPr lang="en-US" sz="1800"/>
              <a:t>Planning</a:t>
            </a:r>
            <a:endParaRPr lang="en-US" sz="1800" b="0"/>
          </a:p>
          <a:p>
            <a:pPr marL="560070" lvl="1" indent="-285750">
              <a:buFont typeface="Arial"/>
              <a:buChar char="•"/>
            </a:pPr>
            <a:r>
              <a:rPr lang="en-US" sz="1800"/>
              <a:t>Material Selection</a:t>
            </a:r>
            <a:endParaRPr lang="en-US" sz="1800" b="0"/>
          </a:p>
          <a:p>
            <a:pPr marL="560070" lvl="1" indent="-285750">
              <a:buFont typeface="Arial"/>
              <a:buChar char="•"/>
            </a:pPr>
            <a:r>
              <a:rPr lang="en-US" sz="1800"/>
              <a:t>Construction</a:t>
            </a:r>
            <a:endParaRPr lang="en-US" sz="1800" b="0"/>
          </a:p>
          <a:p>
            <a:pPr marL="560070" lvl="1" indent="-285750">
              <a:buFont typeface="Arial"/>
              <a:buChar char="•"/>
            </a:pPr>
            <a:r>
              <a:rPr lang="en-US" sz="1800"/>
              <a:t>Final review</a:t>
            </a:r>
          </a:p>
          <a:p>
            <a:pPr lvl="1"/>
            <a:br>
              <a:rPr lang="en-US" b="0">
                <a:ea typeface="+mn-lt"/>
                <a:cs typeface="+mn-lt"/>
              </a:rPr>
            </a:br>
            <a:r>
              <a:rPr lang="en-US">
                <a:ea typeface="+mn-lt"/>
                <a:cs typeface="+mn-lt"/>
              </a:rPr>
              <a:t>Icon Source:</a:t>
            </a:r>
            <a:r>
              <a:rPr lang="en-US" b="0">
                <a:ea typeface="+mn-lt"/>
                <a:cs typeface="+mn-lt"/>
              </a:rPr>
              <a:t> https://www.freepik.com/icons</a:t>
            </a:r>
            <a:endParaRPr lang="en-US"/>
          </a:p>
        </p:txBody>
      </p:sp>
      <p:pic>
        <p:nvPicPr>
          <p:cNvPr id="1028" name="Picture 4" descr="A diagram of a process&#10;&#10;Description automatically generated">
            <a:extLst>
              <a:ext uri="{FF2B5EF4-FFF2-40B4-BE49-F238E27FC236}">
                <a16:creationId xmlns:a16="http://schemas.microsoft.com/office/drawing/2014/main" id="{96B04A07-8333-7E9C-8CCD-4A2EBA71C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894" y="947737"/>
            <a:ext cx="6772275"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980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Network Technology Background">
            <a:extLst>
              <a:ext uri="{FF2B5EF4-FFF2-40B4-BE49-F238E27FC236}">
                <a16:creationId xmlns:a16="http://schemas.microsoft.com/office/drawing/2014/main" id="{7F227CBF-2C77-C748-E1E2-C7B3904A5F0A}"/>
              </a:ext>
            </a:extLst>
          </p:cNvPr>
          <p:cNvPicPr>
            <a:picLocks noChangeAspect="1"/>
          </p:cNvPicPr>
          <p:nvPr/>
        </p:nvPicPr>
        <p:blipFill>
          <a:blip r:embed="rId3"/>
          <a:srcRect b="3434"/>
          <a:stretch/>
        </p:blipFill>
        <p:spPr>
          <a:xfrm>
            <a:off x="20" y="10"/>
            <a:ext cx="12191979" cy="6857989"/>
          </a:xfrm>
          <a:prstGeom prst="rect">
            <a:avLst/>
          </a:prstGeom>
        </p:spPr>
      </p:pic>
      <p:sp useBgFill="1">
        <p:nvSpPr>
          <p:cNvPr id="210" name="Rectangle 209">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3999" y="1524000"/>
            <a:ext cx="5075853" cy="2581369"/>
          </a:xfrm>
        </p:spPr>
        <p:txBody>
          <a:bodyPr anchor="t">
            <a:normAutofit/>
          </a:bodyPr>
          <a:lstStyle/>
          <a:p>
            <a:r>
              <a:rPr lang="en-US" b="0">
                <a:ea typeface="+mj-lt"/>
                <a:cs typeface="+mj-lt"/>
              </a:rPr>
              <a:t>Website Demo</a:t>
            </a:r>
          </a:p>
        </p:txBody>
      </p:sp>
      <p:sp>
        <p:nvSpPr>
          <p:cNvPr id="3" name="Subtitle 2"/>
          <p:cNvSpPr>
            <a:spLocks noGrp="1"/>
          </p:cNvSpPr>
          <p:nvPr>
            <p:ph type="subTitle" idx="1"/>
          </p:nvPr>
        </p:nvSpPr>
        <p:spPr>
          <a:xfrm>
            <a:off x="1524000" y="4867369"/>
            <a:ext cx="4572000" cy="789300"/>
          </a:xfrm>
        </p:spPr>
        <p:txBody>
          <a:bodyPr vert="horz" lIns="91440" tIns="45720" rIns="91440" bIns="45720" rtlCol="0" anchor="t">
            <a:normAutofit/>
          </a:bodyPr>
          <a:lstStyle/>
          <a:p>
            <a:r>
              <a:rPr lang="en-US">
                <a:ea typeface="+mn-lt"/>
                <a:cs typeface="+mn-lt"/>
              </a:rPr>
              <a:t>Dare to Dream, Renovate with Glee.</a:t>
            </a:r>
            <a:endParaRPr lang="en-US"/>
          </a:p>
        </p:txBody>
      </p:sp>
      <p:cxnSp>
        <p:nvCxnSpPr>
          <p:cNvPr id="211" name="Straight Connector 21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Home Market Trends: 3 Fast Growing Home Markets In 2021">
            <a:extLst>
              <a:ext uri="{FF2B5EF4-FFF2-40B4-BE49-F238E27FC236}">
                <a16:creationId xmlns:a16="http://schemas.microsoft.com/office/drawing/2014/main" id="{77725ED9-6874-8C50-C0F7-27D063F01098}"/>
              </a:ext>
            </a:extLst>
          </p:cNvPr>
          <p:cNvPicPr>
            <a:picLocks noChangeAspect="1"/>
          </p:cNvPicPr>
          <p:nvPr/>
        </p:nvPicPr>
        <p:blipFill>
          <a:blip r:embed="rId4"/>
          <a:stretch>
            <a:fillRect/>
          </a:stretch>
        </p:blipFill>
        <p:spPr>
          <a:xfrm>
            <a:off x="6098005" y="1889254"/>
            <a:ext cx="5259804" cy="2979227"/>
          </a:xfrm>
          <a:prstGeom prst="rect">
            <a:avLst/>
          </a:prstGeom>
        </p:spPr>
      </p:pic>
      <p:sp>
        <p:nvSpPr>
          <p:cNvPr id="6" name="Subtitle 2">
            <a:extLst>
              <a:ext uri="{FF2B5EF4-FFF2-40B4-BE49-F238E27FC236}">
                <a16:creationId xmlns:a16="http://schemas.microsoft.com/office/drawing/2014/main" id="{C0C9D99B-435D-6F79-5887-763E45212F04}"/>
              </a:ext>
            </a:extLst>
          </p:cNvPr>
          <p:cNvSpPr txBox="1">
            <a:spLocks/>
          </p:cNvSpPr>
          <p:nvPr/>
        </p:nvSpPr>
        <p:spPr>
          <a:xfrm>
            <a:off x="1378475" y="2813980"/>
            <a:ext cx="4468873" cy="376789"/>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SzPct val="8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SzPct val="85000"/>
              <a:buFontTx/>
              <a:buNone/>
              <a:defRPr sz="2000" b="1" kern="1200">
                <a:solidFill>
                  <a:schemeClr val="tx1"/>
                </a:solidFill>
                <a:latin typeface="+mn-lt"/>
                <a:ea typeface="+mn-ea"/>
                <a:cs typeface="+mn-cs"/>
              </a:defRPr>
            </a:lvl2pPr>
            <a:lvl3pPr marL="914400" indent="0" algn="ctr" defTabSz="914400" rtl="0" eaLnBrk="1" latinLnBrk="0" hangingPunct="1">
              <a:lnSpc>
                <a:spcPct val="130000"/>
              </a:lnSpc>
              <a:spcBef>
                <a:spcPts val="500"/>
              </a:spcBef>
              <a:buSzPct val="8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4pPr>
            <a:lvl5pPr marL="1828800" indent="0" algn="ctr" defTabSz="914400" rtl="0" eaLnBrk="1" latinLnBrk="0" hangingPunct="1">
              <a:lnSpc>
                <a:spcPct val="130000"/>
              </a:lnSpc>
              <a:spcBef>
                <a:spcPts val="500"/>
              </a:spcBef>
              <a:buSzPct val="8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ea typeface="+mn-lt"/>
                <a:cs typeface="+mn-lt"/>
                <a:hlinkClick r:id="rId5"/>
              </a:rPr>
              <a:t>https://homeglowpsu.github.io/homeglow/</a:t>
            </a:r>
            <a:endParaRPr lang="en-US" b="1"/>
          </a:p>
        </p:txBody>
      </p:sp>
    </p:spTree>
    <p:extLst>
      <p:ext uri="{BB962C8B-B14F-4D97-AF65-F5344CB8AC3E}">
        <p14:creationId xmlns:p14="http://schemas.microsoft.com/office/powerpoint/2010/main" val="49832625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284410" y="285751"/>
            <a:ext cx="5422234" cy="576190"/>
          </a:xfrm>
        </p:spPr>
        <p:txBody>
          <a:bodyPr>
            <a:normAutofit fontScale="90000"/>
          </a:bodyPr>
          <a:lstStyle/>
          <a:p>
            <a:r>
              <a:rPr lang="en-US" b="1">
                <a:latin typeface="Trade Gothic Next Cond" panose="020B0506040303020004" pitchFamily="34" charset="0"/>
              </a:rPr>
              <a:t>HG Data Analysis</a:t>
            </a:r>
          </a:p>
        </p:txBody>
      </p:sp>
      <p:pic>
        <p:nvPicPr>
          <p:cNvPr id="13" name="Content Placeholder 12" descr="A diagram of a data flow&#10;&#10;Description automatically generated">
            <a:extLst>
              <a:ext uri="{FF2B5EF4-FFF2-40B4-BE49-F238E27FC236}">
                <a16:creationId xmlns:a16="http://schemas.microsoft.com/office/drawing/2014/main" id="{9CCE0B30-A83F-785D-099C-2B8C600ED41E}"/>
              </a:ext>
            </a:extLst>
          </p:cNvPr>
          <p:cNvPicPr>
            <a:picLocks noGrp="1" noChangeAspect="1"/>
          </p:cNvPicPr>
          <p:nvPr>
            <p:ph idx="1"/>
          </p:nvPr>
        </p:nvPicPr>
        <p:blipFill>
          <a:blip r:embed="rId3"/>
          <a:stretch>
            <a:fillRect/>
          </a:stretch>
        </p:blipFill>
        <p:spPr>
          <a:xfrm>
            <a:off x="1250735" y="863301"/>
            <a:ext cx="10295534" cy="5728367"/>
          </a:xfrm>
        </p:spPr>
      </p:pic>
    </p:spTree>
    <p:extLst>
      <p:ext uri="{BB962C8B-B14F-4D97-AF65-F5344CB8AC3E}">
        <p14:creationId xmlns:p14="http://schemas.microsoft.com/office/powerpoint/2010/main" val="64430094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317831" y="104257"/>
            <a:ext cx="4929883" cy="535298"/>
          </a:xfrm>
        </p:spPr>
        <p:txBody>
          <a:bodyPr>
            <a:normAutofit fontScale="90000"/>
          </a:bodyPr>
          <a:lstStyle/>
          <a:p>
            <a:r>
              <a:rPr lang="en-US" b="1">
                <a:latin typeface="Trade Gothic Next Cond" panose="020B0506040303020004" pitchFamily="34" charset="0"/>
              </a:rPr>
              <a:t>HG Prediction System</a:t>
            </a:r>
          </a:p>
        </p:txBody>
      </p:sp>
      <p:pic>
        <p:nvPicPr>
          <p:cNvPr id="7" name="Content Placeholder 6">
            <a:extLst>
              <a:ext uri="{FF2B5EF4-FFF2-40B4-BE49-F238E27FC236}">
                <a16:creationId xmlns:a16="http://schemas.microsoft.com/office/drawing/2014/main" id="{E5C9F8BB-12EF-931E-F661-782026FEDC58}"/>
              </a:ext>
            </a:extLst>
          </p:cNvPr>
          <p:cNvPicPr>
            <a:picLocks noGrp="1" noChangeAspect="1"/>
          </p:cNvPicPr>
          <p:nvPr>
            <p:ph idx="1"/>
          </p:nvPr>
        </p:nvPicPr>
        <p:blipFill>
          <a:blip r:embed="rId3"/>
          <a:stretch>
            <a:fillRect/>
          </a:stretch>
        </p:blipFill>
        <p:spPr>
          <a:xfrm>
            <a:off x="1456019" y="1045570"/>
            <a:ext cx="9293494" cy="5309302"/>
          </a:xfrm>
        </p:spPr>
      </p:pic>
    </p:spTree>
    <p:extLst>
      <p:ext uri="{BB962C8B-B14F-4D97-AF65-F5344CB8AC3E}">
        <p14:creationId xmlns:p14="http://schemas.microsoft.com/office/powerpoint/2010/main" val="189252512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A62C1A6-75C5-82DC-0E86-F2C4DE7DD0E5}"/>
              </a:ext>
            </a:extLst>
          </p:cNvPr>
          <p:cNvPicPr>
            <a:picLocks noChangeAspect="1"/>
          </p:cNvPicPr>
          <p:nvPr/>
        </p:nvPicPr>
        <p:blipFill>
          <a:blip r:embed="rId3">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9AF1C9C-C705-5FE9-B670-DAD84DB369F2}"/>
              </a:ext>
            </a:extLst>
          </p:cNvPr>
          <p:cNvSpPr>
            <a:spLocks noGrp="1"/>
          </p:cNvSpPr>
          <p:nvPr>
            <p:ph type="title"/>
          </p:nvPr>
        </p:nvSpPr>
        <p:spPr>
          <a:xfrm>
            <a:off x="872837" y="1524000"/>
            <a:ext cx="3867836" cy="3809999"/>
          </a:xfrm>
        </p:spPr>
        <p:txBody>
          <a:bodyPr anchor="ctr">
            <a:normAutofit/>
          </a:bodyPr>
          <a:lstStyle/>
          <a:p>
            <a:pPr algn="r"/>
            <a:r>
              <a:rPr lang="en-US" i="0">
                <a:solidFill>
                  <a:srgbClr val="FFFFFF"/>
                </a:solidFill>
                <a:effectLst/>
              </a:rPr>
              <a:t>Strategic Alignment with Organizational Goals</a:t>
            </a:r>
            <a:endParaRPr lang="en-US">
              <a:solidFill>
                <a:srgbClr val="FFFFFF"/>
              </a:solidFill>
            </a:endParaRPr>
          </a:p>
        </p:txBody>
      </p:sp>
      <p:sp>
        <p:nvSpPr>
          <p:cNvPr id="3" name="Content Placeholder 2">
            <a:extLst>
              <a:ext uri="{FF2B5EF4-FFF2-40B4-BE49-F238E27FC236}">
                <a16:creationId xmlns:a16="http://schemas.microsoft.com/office/drawing/2014/main" id="{E3E07C32-C2A3-25E0-8410-C25AF3C37F73}"/>
              </a:ext>
            </a:extLst>
          </p:cNvPr>
          <p:cNvSpPr>
            <a:spLocks noGrp="1"/>
          </p:cNvSpPr>
          <p:nvPr>
            <p:ph idx="1"/>
          </p:nvPr>
        </p:nvSpPr>
        <p:spPr>
          <a:xfrm>
            <a:off x="5334001" y="762000"/>
            <a:ext cx="6580908" cy="5334000"/>
          </a:xfrm>
        </p:spPr>
        <p:txBody>
          <a:bodyPr vert="horz" lIns="91440" tIns="45720" rIns="91440" bIns="45720" rtlCol="0" anchor="ctr">
            <a:normAutofit/>
          </a:bodyPr>
          <a:lstStyle/>
          <a:p>
            <a:r>
              <a:rPr lang="en-US" sz="2400" b="1" i="0">
                <a:solidFill>
                  <a:srgbClr val="FFFFFF"/>
                </a:solidFill>
                <a:effectLst/>
                <a:latin typeface="+mj-lt"/>
                <a:cs typeface="Times New Roman"/>
              </a:rPr>
              <a:t>Understanding Stakeholder Priorities</a:t>
            </a:r>
          </a:p>
          <a:p>
            <a:pPr marL="560070" lvl="1" indent="-285750">
              <a:buFont typeface="Arial" panose="020B0604020202020204" pitchFamily="34" charset="0"/>
              <a:buChar char="•"/>
            </a:pPr>
            <a:r>
              <a:rPr lang="en-US" sz="2000" b="0">
                <a:solidFill>
                  <a:srgbClr val="FFFFFF"/>
                </a:solidFill>
                <a:latin typeface="+mj-lt"/>
                <a:cs typeface="Times New Roman"/>
              </a:rPr>
              <a:t>Enhancing</a:t>
            </a:r>
            <a:r>
              <a:rPr lang="en-US" sz="2000" b="0" i="0">
                <a:solidFill>
                  <a:srgbClr val="FFFFFF"/>
                </a:solidFill>
                <a:effectLst/>
                <a:latin typeface="+mj-lt"/>
                <a:cs typeface="Times New Roman"/>
              </a:rPr>
              <a:t> the customer experience, reducing delays, and supporting future scalability (Forrester, 2024)</a:t>
            </a:r>
            <a:endParaRPr lang="en-US" sz="2000" b="1" i="0">
              <a:solidFill>
                <a:srgbClr val="FFFFFF"/>
              </a:solidFill>
              <a:effectLst/>
              <a:latin typeface="+mj-lt"/>
              <a:cs typeface="Times New Roman"/>
            </a:endParaRPr>
          </a:p>
          <a:p>
            <a:r>
              <a:rPr lang="en-US" sz="2400" b="1" i="0">
                <a:solidFill>
                  <a:srgbClr val="FFFFFF"/>
                </a:solidFill>
                <a:effectLst/>
                <a:latin typeface="+mj-lt"/>
                <a:cs typeface="Times New Roman"/>
              </a:rPr>
              <a:t>Business Outcomes</a:t>
            </a:r>
          </a:p>
          <a:p>
            <a:pPr marL="560070" lvl="1" indent="-285750">
              <a:buFont typeface="Arial" panose="020B0604020202020204" pitchFamily="34" charset="0"/>
              <a:buChar char="•"/>
            </a:pPr>
            <a:r>
              <a:rPr lang="en-US" sz="2000" b="1" i="0">
                <a:solidFill>
                  <a:srgbClr val="FFFFFF"/>
                </a:solidFill>
                <a:effectLst/>
                <a:latin typeface="+mj-lt"/>
                <a:cs typeface="Times New Roman"/>
              </a:rPr>
              <a:t>Enhanced Customer Experience</a:t>
            </a:r>
          </a:p>
          <a:p>
            <a:pPr marL="742950" lvl="2" indent="-285750"/>
            <a:r>
              <a:rPr lang="en-US" sz="2000" b="1" i="0" u="none" strike="noStrike">
                <a:solidFill>
                  <a:srgbClr val="FFFFFF"/>
                </a:solidFill>
                <a:effectLst/>
                <a:latin typeface="+mj-lt"/>
                <a:cs typeface="Arial"/>
              </a:rPr>
              <a:t>Personalized recommendations for new </a:t>
            </a:r>
            <a:r>
              <a:rPr lang="en-US" sz="2000" b="1">
                <a:solidFill>
                  <a:srgbClr val="FFFFFF"/>
                </a:solidFill>
                <a:latin typeface="+mj-lt"/>
                <a:cs typeface="Arial"/>
              </a:rPr>
              <a:t>h</a:t>
            </a:r>
            <a:r>
              <a:rPr lang="en-US" sz="2000" b="1" i="0" u="none" strike="noStrike">
                <a:solidFill>
                  <a:srgbClr val="FFFFFF"/>
                </a:solidFill>
                <a:effectLst/>
                <a:latin typeface="+mj-lt"/>
                <a:cs typeface="Arial"/>
              </a:rPr>
              <a:t>omebuyers</a:t>
            </a:r>
          </a:p>
          <a:p>
            <a:pPr marL="742950" lvl="2" indent="-285750"/>
            <a:r>
              <a:rPr lang="en-US" sz="2000" b="1" i="0" u="none" strike="noStrike">
                <a:solidFill>
                  <a:srgbClr val="FFFFFF"/>
                </a:solidFill>
                <a:effectLst/>
                <a:latin typeface="+mj-lt"/>
                <a:cs typeface="Arial"/>
              </a:rPr>
              <a:t>Collaborations with local </a:t>
            </a:r>
            <a:r>
              <a:rPr lang="en-US" sz="2000" b="1">
                <a:solidFill>
                  <a:srgbClr val="FFFFFF"/>
                </a:solidFill>
                <a:latin typeface="+mj-lt"/>
                <a:cs typeface="Arial"/>
              </a:rPr>
              <a:t>s</a:t>
            </a:r>
            <a:r>
              <a:rPr lang="en-US" sz="2000" b="1" i="0" u="none" strike="noStrike">
                <a:solidFill>
                  <a:srgbClr val="FFFFFF"/>
                </a:solidFill>
                <a:effectLst/>
                <a:latin typeface="+mj-lt"/>
                <a:cs typeface="Arial"/>
              </a:rPr>
              <a:t>takeholders for real-time </a:t>
            </a:r>
            <a:r>
              <a:rPr lang="en-US" sz="2000" b="1">
                <a:solidFill>
                  <a:srgbClr val="FFFFFF"/>
                </a:solidFill>
                <a:latin typeface="+mj-lt"/>
                <a:cs typeface="Arial"/>
              </a:rPr>
              <a:t>d</a:t>
            </a:r>
            <a:r>
              <a:rPr lang="en-US" sz="2000" b="1" i="0" u="none" strike="noStrike">
                <a:solidFill>
                  <a:srgbClr val="FFFFFF"/>
                </a:solidFill>
                <a:effectLst/>
                <a:latin typeface="+mj-lt"/>
                <a:cs typeface="Arial"/>
              </a:rPr>
              <a:t>ata</a:t>
            </a:r>
            <a:endParaRPr lang="en-US" sz="2000" b="1" i="0">
              <a:solidFill>
                <a:srgbClr val="FFFFFF"/>
              </a:solidFill>
              <a:effectLst/>
              <a:latin typeface="+mj-lt"/>
              <a:cs typeface="Arial"/>
            </a:endParaRPr>
          </a:p>
          <a:p>
            <a:pPr marL="560070" lvl="1" indent="-285750">
              <a:buFont typeface="Arial" panose="020B0604020202020204" pitchFamily="34" charset="0"/>
              <a:buChar char="•"/>
            </a:pPr>
            <a:r>
              <a:rPr lang="en-US" sz="2000" b="1" i="0">
                <a:solidFill>
                  <a:srgbClr val="FFFFFF"/>
                </a:solidFill>
                <a:effectLst/>
                <a:latin typeface="+mj-lt"/>
                <a:cs typeface="Times New Roman"/>
              </a:rPr>
              <a:t>Increased Efficiency</a:t>
            </a:r>
          </a:p>
          <a:p>
            <a:pPr marL="560070" lvl="1" indent="-285750">
              <a:buFont typeface="Arial" panose="020B0604020202020204" pitchFamily="34" charset="0"/>
              <a:buChar char="•"/>
            </a:pPr>
            <a:r>
              <a:rPr lang="en-US" sz="2000" b="1" i="0">
                <a:solidFill>
                  <a:srgbClr val="FFFFFF"/>
                </a:solidFill>
                <a:effectLst/>
                <a:latin typeface="+mj-lt"/>
                <a:cs typeface="Times New Roman"/>
              </a:rPr>
              <a:t>Cost Optimization</a:t>
            </a:r>
            <a:endParaRPr lang="en-US" sz="2000">
              <a:solidFill>
                <a:srgbClr val="FFFFFF"/>
              </a:solidFill>
              <a:latin typeface="+mj-lt"/>
              <a:cs typeface="Times New Roman"/>
            </a:endParaRPr>
          </a:p>
        </p:txBody>
      </p:sp>
    </p:spTree>
    <p:extLst>
      <p:ext uri="{BB962C8B-B14F-4D97-AF65-F5344CB8AC3E}">
        <p14:creationId xmlns:p14="http://schemas.microsoft.com/office/powerpoint/2010/main" val="437238023"/>
      </p:ext>
    </p:extLst>
  </p:cSld>
  <p:clrMapOvr>
    <a:masterClrMapping/>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DashVTI">
  <a:themeElements>
    <a:clrScheme name="DashVTI">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DashVTI">
      <a:majorFont>
        <a:latin typeface="Grandview Display"/>
        <a:ea typeface=""/>
        <a:cs typeface=""/>
      </a:majorFont>
      <a:minorFont>
        <a:latin typeface="Grandview Display"/>
        <a:ea typeface=""/>
        <a:cs typeface=""/>
      </a:minorFont>
    </a:fontScheme>
    <a:fmtScheme name="Dash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E0E31462-65AE-4087-9B94-B3347EE711B2}" vid="{CA8B31CB-369F-4872-A917-A9EAAF91827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16</Notes>
  <HiddenSlides>0</HiddenSlide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PortalVTI</vt:lpstr>
      <vt:lpstr>DashVTI</vt:lpstr>
      <vt:lpstr>Renovate with Confidence. Your Vision, Our Expertise. Dare to Dream, Renovate with Glee.</vt:lpstr>
      <vt:lpstr>Background</vt:lpstr>
      <vt:lpstr>Proposed Technology: AI-Powered Home Improvement Project Management Tool</vt:lpstr>
      <vt:lpstr>Bridging a Client Gap</vt:lpstr>
      <vt:lpstr>RENOVATION Process Flow</vt:lpstr>
      <vt:lpstr>Website Demo</vt:lpstr>
      <vt:lpstr>HG Data Analysis</vt:lpstr>
      <vt:lpstr>HG Prediction System</vt:lpstr>
      <vt:lpstr>Strategic Alignment with Organizational Goals</vt:lpstr>
      <vt:lpstr>Investor pitch </vt:lpstr>
      <vt:lpstr>4-phase Implementation Plan </vt:lpstr>
      <vt:lpstr>Financial projections</vt:lpstr>
      <vt:lpstr>PowerPoint Presentation</vt:lpstr>
      <vt:lpstr>PowerPoint Presentation</vt:lpstr>
      <vt:lpstr>PowerPoint Presentation</vt:lpstr>
      <vt:lpstr>PowerPoint Presentation</vt:lpstr>
      <vt:lpstr>System design and S/w architecture</vt:lpstr>
      <vt:lpstr>SDLC</vt:lpstr>
      <vt:lpstr>Deployment process</vt:lpstr>
      <vt:lpstr>Process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Metzger</dc:creator>
  <cp:lastModifiedBy>Sean Cosenza</cp:lastModifiedBy>
  <cp:revision>4</cp:revision>
  <dcterms:created xsi:type="dcterms:W3CDTF">2013-07-15T20:26:40Z</dcterms:created>
  <dcterms:modified xsi:type="dcterms:W3CDTF">2024-12-13T03:41:09Z</dcterms:modified>
</cp:coreProperties>
</file>